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83" r:id="rId1"/>
  </p:sldMasterIdLst>
  <p:notesMasterIdLst>
    <p:notesMasterId r:id="rId47"/>
  </p:notesMasterIdLst>
  <p:sldIdLst>
    <p:sldId id="256" r:id="rId2"/>
    <p:sldId id="326" r:id="rId3"/>
    <p:sldId id="387" r:id="rId4"/>
    <p:sldId id="372" r:id="rId5"/>
    <p:sldId id="388" r:id="rId6"/>
    <p:sldId id="393" r:id="rId7"/>
    <p:sldId id="390" r:id="rId8"/>
    <p:sldId id="389" r:id="rId9"/>
    <p:sldId id="392" r:id="rId10"/>
    <p:sldId id="391" r:id="rId11"/>
    <p:sldId id="327" r:id="rId12"/>
    <p:sldId id="329" r:id="rId13"/>
    <p:sldId id="342" r:id="rId14"/>
    <p:sldId id="343" r:id="rId15"/>
    <p:sldId id="344" r:id="rId16"/>
    <p:sldId id="394" r:id="rId17"/>
    <p:sldId id="396" r:id="rId18"/>
    <p:sldId id="339" r:id="rId19"/>
    <p:sldId id="345" r:id="rId20"/>
    <p:sldId id="398" r:id="rId21"/>
    <p:sldId id="399" r:id="rId22"/>
    <p:sldId id="400" r:id="rId23"/>
    <p:sldId id="397" r:id="rId24"/>
    <p:sldId id="374" r:id="rId25"/>
    <p:sldId id="375" r:id="rId26"/>
    <p:sldId id="346" r:id="rId27"/>
    <p:sldId id="340" r:id="rId28"/>
    <p:sldId id="347" r:id="rId29"/>
    <p:sldId id="348" r:id="rId30"/>
    <p:sldId id="352" r:id="rId31"/>
    <p:sldId id="353" r:id="rId32"/>
    <p:sldId id="356" r:id="rId33"/>
    <p:sldId id="355" r:id="rId34"/>
    <p:sldId id="350" r:id="rId35"/>
    <p:sldId id="357" r:id="rId36"/>
    <p:sldId id="358" r:id="rId37"/>
    <p:sldId id="365" r:id="rId38"/>
    <p:sldId id="351" r:id="rId39"/>
    <p:sldId id="364" r:id="rId40"/>
    <p:sldId id="401" r:id="rId41"/>
    <p:sldId id="363" r:id="rId42"/>
    <p:sldId id="371" r:id="rId43"/>
    <p:sldId id="359" r:id="rId44"/>
    <p:sldId id="366" r:id="rId45"/>
    <p:sldId id="32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593" autoAdjust="0"/>
  </p:normalViewPr>
  <p:slideViewPr>
    <p:cSldViewPr snapToGrid="0">
      <p:cViewPr varScale="1">
        <p:scale>
          <a:sx n="73" d="100"/>
          <a:sy n="73" d="100"/>
        </p:scale>
        <p:origin x="998"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J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EC251B1B-7591-4C40-9779-A50EB53A5257}" type="datetimeFigureOut">
              <a:rPr lang="ar-JO" smtClean="0"/>
              <a:t>09/09/1446</a:t>
            </a:fld>
            <a:endParaRPr lang="ar-J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J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J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AD7D3DC-FACC-4CD0-A8D0-EC8AFBF71890}" type="slidenum">
              <a:rPr lang="ar-JO" smtClean="0"/>
              <a:t>‹#›</a:t>
            </a:fld>
            <a:endParaRPr lang="ar-JO"/>
          </a:p>
        </p:txBody>
      </p:sp>
    </p:spTree>
    <p:extLst>
      <p:ext uri="{BB962C8B-B14F-4D97-AF65-F5344CB8AC3E}">
        <p14:creationId xmlns:p14="http://schemas.microsoft.com/office/powerpoint/2010/main" val="4033861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research and discovery, we empathize and gain new perspectives. We explore context and develop insights. Analysis brings all of this together to form conclusions</a:t>
            </a:r>
          </a:p>
        </p:txBody>
      </p:sp>
      <p:sp>
        <p:nvSpPr>
          <p:cNvPr id="4" name="Slide Number Placeholder 3"/>
          <p:cNvSpPr>
            <a:spLocks noGrp="1"/>
          </p:cNvSpPr>
          <p:nvPr>
            <p:ph type="sldNum" sz="quarter" idx="10"/>
          </p:nvPr>
        </p:nvSpPr>
        <p:spPr/>
        <p:txBody>
          <a:bodyPr/>
          <a:lstStyle/>
          <a:p>
            <a:fld id="{6AD7D3DC-FACC-4CD0-A8D0-EC8AFBF71890}" type="slidenum">
              <a:rPr lang="ar-JO" smtClean="0"/>
              <a:t>2</a:t>
            </a:fld>
            <a:endParaRPr lang="ar-JO"/>
          </a:p>
        </p:txBody>
      </p:sp>
    </p:spTree>
    <p:extLst>
      <p:ext uri="{BB962C8B-B14F-4D97-AF65-F5344CB8AC3E}">
        <p14:creationId xmlns:p14="http://schemas.microsoft.com/office/powerpoint/2010/main" val="269007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(for example, voting patterns across a certain country). </a:t>
            </a:r>
            <a:endParaRPr lang="en-US" dirty="0"/>
          </a:p>
        </p:txBody>
      </p:sp>
      <p:sp>
        <p:nvSpPr>
          <p:cNvPr id="4" name="Slide Number Placeholder 3"/>
          <p:cNvSpPr>
            <a:spLocks noGrp="1"/>
          </p:cNvSpPr>
          <p:nvPr>
            <p:ph type="sldNum" sz="quarter" idx="10"/>
          </p:nvPr>
        </p:nvSpPr>
        <p:spPr/>
        <p:txBody>
          <a:bodyPr/>
          <a:lstStyle/>
          <a:p>
            <a:fld id="{6AD7D3DC-FACC-4CD0-A8D0-EC8AFBF71890}" type="slidenum">
              <a:rPr lang="ar-JO" smtClean="0"/>
              <a:t>5</a:t>
            </a:fld>
            <a:endParaRPr lang="ar-JO"/>
          </a:p>
        </p:txBody>
      </p:sp>
    </p:spTree>
    <p:extLst>
      <p:ext uri="{BB962C8B-B14F-4D97-AF65-F5344CB8AC3E}">
        <p14:creationId xmlns:p14="http://schemas.microsoft.com/office/powerpoint/2010/main" val="32985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Triadic (three)</a:t>
            </a:r>
            <a:endParaRPr lang="en-US" dirty="0"/>
          </a:p>
        </p:txBody>
      </p:sp>
      <p:sp>
        <p:nvSpPr>
          <p:cNvPr id="4" name="Slide Number Placeholder 3"/>
          <p:cNvSpPr>
            <a:spLocks noGrp="1"/>
          </p:cNvSpPr>
          <p:nvPr>
            <p:ph type="sldNum" sz="quarter" idx="10"/>
          </p:nvPr>
        </p:nvSpPr>
        <p:spPr/>
        <p:txBody>
          <a:bodyPr/>
          <a:lstStyle/>
          <a:p>
            <a:fld id="{6AD7D3DC-FACC-4CD0-A8D0-EC8AFBF71890}" type="slidenum">
              <a:rPr lang="ar-JO" smtClean="0"/>
              <a:t>37</a:t>
            </a:fld>
            <a:endParaRPr lang="ar-JO"/>
          </a:p>
        </p:txBody>
      </p:sp>
    </p:spTree>
    <p:extLst>
      <p:ext uri="{BB962C8B-B14F-4D97-AF65-F5344CB8AC3E}">
        <p14:creationId xmlns:p14="http://schemas.microsoft.com/office/powerpoint/2010/main" val="665050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F63EC8-EAF0-42C4-95FA-C9D6E3058958}" type="datetime1">
              <a:rPr lang="en-US" smtClean="0"/>
              <a:t>08/03/2025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920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F8782C-B460-4B93-9377-D837311A863C}" type="datetime1">
              <a:rPr lang="en-US" smtClean="0"/>
              <a:t>08/03/2025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8700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A7955-F648-491C-9E08-B475FF7FE5EB}" type="datetime1">
              <a:rPr lang="en-US" smtClean="0"/>
              <a:t>08/03/2025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7964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052003"/>
          </a:xfrm>
        </p:spPr>
        <p:txBody>
          <a:bodyPr/>
          <a:lstStyle/>
          <a:p>
            <a:r>
              <a:rPr lang="en-US"/>
              <a:t>Click to edit Master title style</a:t>
            </a:r>
            <a:endParaRPr lang="en-US" dirty="0"/>
          </a:p>
        </p:txBody>
      </p:sp>
      <p:sp>
        <p:nvSpPr>
          <p:cNvPr id="3" name="Content Placeholder 2"/>
          <p:cNvSpPr>
            <a:spLocks noGrp="1"/>
          </p:cNvSpPr>
          <p:nvPr>
            <p:ph idx="1"/>
          </p:nvPr>
        </p:nvSpPr>
        <p:spPr>
          <a:xfrm>
            <a:off x="1097280" y="1451729"/>
            <a:ext cx="10058400" cy="46851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5371A9-F617-4FD2-B8BB-2F0D5D440212}" type="datetime1">
              <a:rPr lang="en-US" smtClean="0"/>
              <a:t>08/03/2025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689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6A18FB-075A-4893-8117-3054721102B3}" type="datetime1">
              <a:rPr lang="en-US" smtClean="0"/>
              <a:t>08/03/2025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000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9684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432874"/>
            <a:ext cx="4937760" cy="47793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432874"/>
            <a:ext cx="4937760" cy="47793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A29E16-3BDD-4D0E-BB9B-9FA1E7BC15A8}" type="datetime1">
              <a:rPr lang="en-US" smtClean="0"/>
              <a:t>08/03/2025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241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968758"/>
          </a:xfrm>
        </p:spPr>
        <p:txBody>
          <a:bodyPr/>
          <a:lstStyle/>
          <a:p>
            <a:r>
              <a:rPr lang="en-US" dirty="0"/>
              <a:t>Click to edit Master title style</a:t>
            </a:r>
          </a:p>
        </p:txBody>
      </p:sp>
      <p:sp>
        <p:nvSpPr>
          <p:cNvPr id="3" name="Text Placeholder 2"/>
          <p:cNvSpPr>
            <a:spLocks noGrp="1"/>
          </p:cNvSpPr>
          <p:nvPr>
            <p:ph type="body" idx="1"/>
          </p:nvPr>
        </p:nvSpPr>
        <p:spPr>
          <a:xfrm>
            <a:off x="1097280" y="1376314"/>
            <a:ext cx="4937760" cy="772998"/>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270264"/>
            <a:ext cx="4937760" cy="39325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376314"/>
            <a:ext cx="4937760" cy="772998"/>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270263"/>
            <a:ext cx="4937760" cy="39325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A2F5B8-DF87-4532-A8DD-641093E06213}" type="datetime1">
              <a:rPr lang="en-US" smtClean="0"/>
              <a:t>08/03/2025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762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B04642-A0F2-4EFF-ADCA-B8DE353E6FC0}" type="datetime1">
              <a:rPr lang="en-US" smtClean="0"/>
              <a:t>08/03/2025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505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CC75ED1-74D2-4867-9AC1-FF23B236043F}" type="datetime1">
              <a:rPr lang="en-US" smtClean="0"/>
              <a:t>08/03/2025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216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1650760-D2BC-4DFE-8EAB-9259E40F8FFB}" type="datetime1">
              <a:rPr lang="en-US" smtClean="0"/>
              <a:t>08/03/2025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2893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206969-531D-4679-A3CA-C27C3D42ACC0}" type="datetime1">
              <a:rPr lang="en-US" smtClean="0"/>
              <a:t>08/03/2025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750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98602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391475"/>
            <a:ext cx="10058400" cy="4882973"/>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0914999-DC82-4FED-9076-DF1B906DA03D}" type="datetime1">
              <a:rPr lang="en-US" smtClean="0"/>
              <a:t>08/03/2025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332490"/>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43547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atavizcatalogue.com/index.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olors.dopely.top/color-toner/4da1d2-shades-40" TargetMode="External"/><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00051" y="3814916"/>
            <a:ext cx="10058400" cy="1783705"/>
          </a:xfrm>
        </p:spPr>
        <p:txBody>
          <a:bodyPr>
            <a:normAutofit/>
          </a:bodyPr>
          <a:lstStyle/>
          <a:p>
            <a:r>
              <a:rPr lang="en-US" sz="2800" b="1" dirty="0">
                <a:solidFill>
                  <a:srgbClr val="FF0000"/>
                </a:solidFill>
              </a:rPr>
              <a:t>Chapter 1: Introduction</a:t>
            </a:r>
            <a:endParaRPr lang="ar-JO" sz="2800" b="1" dirty="0">
              <a:solidFill>
                <a:srgbClr val="FF0000"/>
              </a:solidFill>
            </a:endParaRPr>
          </a:p>
        </p:txBody>
      </p:sp>
      <p:sp>
        <p:nvSpPr>
          <p:cNvPr id="4" name="Subtitle 2"/>
          <p:cNvSpPr txBox="1">
            <a:spLocks/>
          </p:cNvSpPr>
          <p:nvPr/>
        </p:nvSpPr>
        <p:spPr>
          <a:xfrm>
            <a:off x="1097280" y="4943993"/>
            <a:ext cx="6858000" cy="130925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spcBef>
                <a:spcPts val="450"/>
              </a:spcBef>
            </a:pPr>
            <a:r>
              <a:rPr lang="en-US" dirty="0">
                <a:solidFill>
                  <a:srgbClr val="002060"/>
                </a:solidFill>
              </a:rPr>
              <a:t>Dr. Ghayth </a:t>
            </a:r>
            <a:r>
              <a:rPr lang="en-US" dirty="0" err="1">
                <a:solidFill>
                  <a:srgbClr val="002060"/>
                </a:solidFill>
              </a:rPr>
              <a:t>Almahadin</a:t>
            </a:r>
            <a:endParaRPr lang="en-US" dirty="0">
              <a:solidFill>
                <a:srgbClr val="002060"/>
              </a:solidFill>
            </a:endParaRPr>
          </a:p>
          <a:p>
            <a:pPr>
              <a:lnSpc>
                <a:spcPct val="100000"/>
              </a:lnSpc>
              <a:spcBef>
                <a:spcPts val="450"/>
              </a:spcBef>
            </a:pPr>
            <a:r>
              <a:rPr lang="en-US" dirty="0">
                <a:solidFill>
                  <a:srgbClr val="002060"/>
                </a:solidFill>
              </a:rPr>
              <a:t>Faculty of Information Technology </a:t>
            </a:r>
          </a:p>
          <a:p>
            <a:pPr>
              <a:lnSpc>
                <a:spcPct val="100000"/>
              </a:lnSpc>
              <a:spcBef>
                <a:spcPts val="450"/>
              </a:spcBef>
            </a:pPr>
            <a:r>
              <a:rPr lang="en-US" dirty="0">
                <a:solidFill>
                  <a:srgbClr val="002060"/>
                </a:solidFill>
              </a:rPr>
              <a:t>Mutah University </a:t>
            </a:r>
          </a:p>
        </p:txBody>
      </p:sp>
      <p:sp>
        <p:nvSpPr>
          <p:cNvPr id="2" name="Title 1"/>
          <p:cNvSpPr>
            <a:spLocks noGrp="1"/>
          </p:cNvSpPr>
          <p:nvPr>
            <p:ph type="ctrTitle"/>
          </p:nvPr>
        </p:nvSpPr>
        <p:spPr>
          <a:xfrm>
            <a:off x="1097280" y="758952"/>
            <a:ext cx="10058400" cy="1217332"/>
          </a:xfrm>
        </p:spPr>
        <p:txBody>
          <a:bodyPr/>
          <a:lstStyle/>
          <a:p>
            <a:pPr algn="just"/>
            <a:r>
              <a:rPr lang="en-US" dirty="0">
                <a:solidFill>
                  <a:schemeClr val="tx1"/>
                </a:solidFill>
              </a:rPr>
              <a:t>Data Visualization </a:t>
            </a:r>
            <a:endParaRPr lang="ar-JO" dirty="0">
              <a:solidFill>
                <a:schemeClr val="tx1"/>
              </a:solidFill>
            </a:endParaRPr>
          </a:p>
        </p:txBody>
      </p:sp>
      <p:pic>
        <p:nvPicPr>
          <p:cNvPr id="6" name="Picture 5"/>
          <p:cNvPicPr>
            <a:picLocks noChangeAspect="1"/>
          </p:cNvPicPr>
          <p:nvPr/>
        </p:nvPicPr>
        <p:blipFill rotWithShape="1">
          <a:blip r:embed="rId2">
            <a:clrChange>
              <a:clrFrom>
                <a:srgbClr val="1E2B4B"/>
              </a:clrFrom>
              <a:clrTo>
                <a:srgbClr val="1E2B4B">
                  <a:alpha val="0"/>
                </a:srgbClr>
              </a:clrTo>
            </a:clrChange>
            <a:extLst>
              <a:ext uri="{28A0092B-C50C-407E-A947-70E740481C1C}">
                <a14:useLocalDpi xmlns:a14="http://schemas.microsoft.com/office/drawing/2010/main" val="0"/>
              </a:ext>
            </a:extLst>
          </a:blip>
          <a:srcRect l="2995" t="3462" r="2784"/>
          <a:stretch/>
        </p:blipFill>
        <p:spPr>
          <a:xfrm>
            <a:off x="8736101" y="959967"/>
            <a:ext cx="2438399" cy="166678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6873" y="4465380"/>
            <a:ext cx="1637627" cy="1787868"/>
          </a:xfrm>
          <a:prstGeom prst="rect">
            <a:avLst/>
          </a:prstGeom>
        </p:spPr>
      </p:pic>
    </p:spTree>
    <p:extLst>
      <p:ext uri="{BB962C8B-B14F-4D97-AF65-F5344CB8AC3E}">
        <p14:creationId xmlns:p14="http://schemas.microsoft.com/office/powerpoint/2010/main" val="397453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Categories</a:t>
            </a:r>
          </a:p>
        </p:txBody>
      </p:sp>
      <p:sp>
        <p:nvSpPr>
          <p:cNvPr id="3" name="Content Placeholder 2"/>
          <p:cNvSpPr>
            <a:spLocks noGrp="1"/>
          </p:cNvSpPr>
          <p:nvPr>
            <p:ph idx="1"/>
          </p:nvPr>
        </p:nvSpPr>
        <p:spPr>
          <a:xfrm>
            <a:off x="1097280" y="1451729"/>
            <a:ext cx="5362514" cy="3297252"/>
          </a:xfrm>
        </p:spPr>
        <p:txBody>
          <a:bodyPr>
            <a:noAutofit/>
          </a:bodyPr>
          <a:lstStyle/>
          <a:p>
            <a:pPr>
              <a:lnSpc>
                <a:spcPct val="100000"/>
              </a:lnSpc>
              <a:spcBef>
                <a:spcPts val="0"/>
              </a:spcBef>
              <a:spcAft>
                <a:spcPts val="0"/>
              </a:spcAft>
            </a:pPr>
            <a:r>
              <a:rPr lang="en-US" sz="2400" b="1" dirty="0">
                <a:solidFill>
                  <a:schemeClr val="tx1"/>
                </a:solidFill>
              </a:rPr>
              <a:t>Network Data Visualizations</a:t>
            </a:r>
          </a:p>
          <a:p>
            <a:pPr algn="just">
              <a:lnSpc>
                <a:spcPct val="100000"/>
              </a:lnSpc>
              <a:spcBef>
                <a:spcPts val="0"/>
              </a:spcBef>
              <a:spcAft>
                <a:spcPts val="0"/>
              </a:spcAft>
            </a:pPr>
            <a:r>
              <a:rPr lang="en-US" dirty="0">
                <a:solidFill>
                  <a:schemeClr val="tx1"/>
                </a:solidFill>
              </a:rPr>
              <a:t>Show relationships between entities—nodes (the circles on the visualization) and links (the lines that connect to the nodes)—without the use of words.</a:t>
            </a:r>
          </a:p>
          <a:p>
            <a:pPr>
              <a:lnSpc>
                <a:spcPct val="100000"/>
              </a:lnSpc>
              <a:spcBef>
                <a:spcPts val="0"/>
              </a:spcBef>
              <a:spcAft>
                <a:spcPts val="0"/>
              </a:spcAft>
            </a:pPr>
            <a:endParaRPr lang="en-US" dirty="0">
              <a:solidFill>
                <a:schemeClr val="tx1"/>
              </a:solidFill>
            </a:endParaRPr>
          </a:p>
          <a:p>
            <a:pPr>
              <a:lnSpc>
                <a:spcPct val="100000"/>
              </a:lnSpc>
              <a:spcBef>
                <a:spcPts val="0"/>
              </a:spcBef>
              <a:spcAft>
                <a:spcPts val="0"/>
              </a:spcAft>
            </a:pPr>
            <a:r>
              <a:rPr lang="en-US" dirty="0">
                <a:solidFill>
                  <a:schemeClr val="tx1"/>
                </a:solidFill>
              </a:rPr>
              <a:t>Examples of network data visualizations</a:t>
            </a:r>
          </a:p>
          <a:p>
            <a:pPr lvl="1">
              <a:lnSpc>
                <a:spcPct val="100000"/>
              </a:lnSpc>
              <a:spcBef>
                <a:spcPts val="0"/>
              </a:spcBef>
              <a:spcAft>
                <a:spcPts val="0"/>
              </a:spcAft>
            </a:pPr>
            <a:r>
              <a:rPr lang="en-US" dirty="0">
                <a:solidFill>
                  <a:schemeClr val="tx1"/>
                </a:solidFill>
              </a:rPr>
              <a:t>Matrix chart</a:t>
            </a:r>
          </a:p>
          <a:p>
            <a:pPr lvl="1">
              <a:lnSpc>
                <a:spcPct val="100000"/>
              </a:lnSpc>
              <a:spcBef>
                <a:spcPts val="0"/>
              </a:spcBef>
              <a:spcAft>
                <a:spcPts val="0"/>
              </a:spcAft>
            </a:pPr>
            <a:r>
              <a:rPr lang="en-US" dirty="0">
                <a:solidFill>
                  <a:schemeClr val="tx1"/>
                </a:solidFill>
              </a:rPr>
              <a:t>Node-link diagrams</a:t>
            </a:r>
          </a:p>
          <a:p>
            <a:pPr lvl="1">
              <a:lnSpc>
                <a:spcPct val="100000"/>
              </a:lnSpc>
              <a:spcBef>
                <a:spcPts val="0"/>
              </a:spcBef>
              <a:spcAft>
                <a:spcPts val="0"/>
              </a:spcAft>
            </a:pPr>
            <a:r>
              <a:rPr lang="en-US" dirty="0">
                <a:solidFill>
                  <a:schemeClr val="tx1"/>
                </a:solidFill>
              </a:rPr>
              <a:t>Word clouds</a:t>
            </a:r>
          </a:p>
          <a:p>
            <a:pPr lvl="1">
              <a:lnSpc>
                <a:spcPct val="100000"/>
              </a:lnSpc>
              <a:spcBef>
                <a:spcPts val="0"/>
              </a:spcBef>
              <a:spcAft>
                <a:spcPts val="0"/>
              </a:spcAft>
            </a:pPr>
            <a:r>
              <a:rPr lang="en-US" dirty="0">
                <a:solidFill>
                  <a:schemeClr val="tx1"/>
                </a:solidFill>
              </a:rPr>
              <a:t>Alluvial diagrams</a:t>
            </a:r>
          </a:p>
          <a:p>
            <a:pPr>
              <a:lnSpc>
                <a:spcPct val="100000"/>
              </a:lnSpc>
              <a:spcBef>
                <a:spcPts val="0"/>
              </a:spcBef>
              <a:spcAft>
                <a:spcPts val="0"/>
              </a:spcAft>
            </a:pPr>
            <a:endParaRPr lang="en-US" sz="16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10</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796" y="1613194"/>
            <a:ext cx="3998884" cy="2002683"/>
          </a:xfrm>
          <a:prstGeom prst="rect">
            <a:avLst/>
          </a:prstGeom>
        </p:spPr>
      </p:pic>
      <p:pic>
        <p:nvPicPr>
          <p:cNvPr id="7" name="Picture 6"/>
          <p:cNvPicPr>
            <a:picLocks noChangeAspect="1"/>
          </p:cNvPicPr>
          <p:nvPr/>
        </p:nvPicPr>
        <p:blipFill rotWithShape="1">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l="21854" r="25548"/>
          <a:stretch/>
        </p:blipFill>
        <p:spPr>
          <a:xfrm>
            <a:off x="5218891" y="3916059"/>
            <a:ext cx="2379406" cy="226575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 y="4744588"/>
            <a:ext cx="3307566" cy="144989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3542" y="3839567"/>
            <a:ext cx="2698662" cy="2418736"/>
          </a:xfrm>
          <a:prstGeom prst="rect">
            <a:avLst/>
          </a:prstGeom>
        </p:spPr>
      </p:pic>
      <p:sp>
        <p:nvSpPr>
          <p:cNvPr id="11" name="Rectangle 10"/>
          <p:cNvSpPr/>
          <p:nvPr/>
        </p:nvSpPr>
        <p:spPr>
          <a:xfrm>
            <a:off x="10355974" y="1339697"/>
            <a:ext cx="799706" cy="369332"/>
          </a:xfrm>
          <a:prstGeom prst="rect">
            <a:avLst/>
          </a:prstGeom>
        </p:spPr>
        <p:txBody>
          <a:bodyPr wrap="none">
            <a:spAutoFit/>
          </a:bodyPr>
          <a:lstStyle/>
          <a:p>
            <a:r>
              <a:rPr lang="en-US" dirty="0">
                <a:solidFill>
                  <a:srgbClr val="002060"/>
                </a:solidFill>
              </a:rPr>
              <a:t>Matrix</a:t>
            </a:r>
          </a:p>
        </p:txBody>
      </p:sp>
      <p:sp>
        <p:nvSpPr>
          <p:cNvPr id="12" name="Rectangle 11"/>
          <p:cNvSpPr/>
          <p:nvPr/>
        </p:nvSpPr>
        <p:spPr>
          <a:xfrm>
            <a:off x="6747229" y="5797801"/>
            <a:ext cx="1148071" cy="369332"/>
          </a:xfrm>
          <a:prstGeom prst="rect">
            <a:avLst/>
          </a:prstGeom>
        </p:spPr>
        <p:txBody>
          <a:bodyPr wrap="none">
            <a:spAutoFit/>
          </a:bodyPr>
          <a:lstStyle/>
          <a:p>
            <a:r>
              <a:rPr lang="en-US" dirty="0">
                <a:solidFill>
                  <a:srgbClr val="002060"/>
                </a:solidFill>
              </a:rPr>
              <a:t>Node-link </a:t>
            </a:r>
          </a:p>
        </p:txBody>
      </p:sp>
      <p:sp>
        <p:nvSpPr>
          <p:cNvPr id="13" name="Rectangle 12"/>
          <p:cNvSpPr/>
          <p:nvPr/>
        </p:nvSpPr>
        <p:spPr>
          <a:xfrm>
            <a:off x="3367218" y="4619175"/>
            <a:ext cx="1359668" cy="369332"/>
          </a:xfrm>
          <a:prstGeom prst="rect">
            <a:avLst/>
          </a:prstGeom>
        </p:spPr>
        <p:txBody>
          <a:bodyPr wrap="none">
            <a:spAutoFit/>
          </a:bodyPr>
          <a:lstStyle/>
          <a:p>
            <a:r>
              <a:rPr lang="en-US" dirty="0">
                <a:solidFill>
                  <a:srgbClr val="002060"/>
                </a:solidFill>
              </a:rPr>
              <a:t>Word clouds</a:t>
            </a:r>
          </a:p>
        </p:txBody>
      </p:sp>
      <p:sp>
        <p:nvSpPr>
          <p:cNvPr id="14" name="Rectangle 13"/>
          <p:cNvSpPr/>
          <p:nvPr/>
        </p:nvSpPr>
        <p:spPr>
          <a:xfrm>
            <a:off x="7796628" y="4070244"/>
            <a:ext cx="865943" cy="369332"/>
          </a:xfrm>
          <a:prstGeom prst="rect">
            <a:avLst/>
          </a:prstGeom>
        </p:spPr>
        <p:txBody>
          <a:bodyPr wrap="none">
            <a:spAutoFit/>
          </a:bodyPr>
          <a:lstStyle/>
          <a:p>
            <a:r>
              <a:rPr lang="en-US" dirty="0">
                <a:solidFill>
                  <a:srgbClr val="002060"/>
                </a:solidFill>
              </a:rPr>
              <a:t>Alluvial</a:t>
            </a:r>
          </a:p>
        </p:txBody>
      </p:sp>
    </p:spTree>
    <p:extLst>
      <p:ext uri="{BB962C8B-B14F-4D97-AF65-F5344CB8AC3E}">
        <p14:creationId xmlns:p14="http://schemas.microsoft.com/office/powerpoint/2010/main" val="3611645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Purposes</a:t>
            </a:r>
          </a:p>
        </p:txBody>
      </p:sp>
      <p:sp>
        <p:nvSpPr>
          <p:cNvPr id="3" name="Content Placeholder 2"/>
          <p:cNvSpPr>
            <a:spLocks noGrp="1"/>
          </p:cNvSpPr>
          <p:nvPr>
            <p:ph idx="1"/>
          </p:nvPr>
        </p:nvSpPr>
        <p:spPr>
          <a:xfrm>
            <a:off x="1097281" y="1451728"/>
            <a:ext cx="2933946" cy="4555781"/>
          </a:xfrm>
        </p:spPr>
        <p:txBody>
          <a:bodyPr>
            <a:noAutofit/>
          </a:bodyPr>
          <a:lstStyle/>
          <a:p>
            <a:pPr>
              <a:lnSpc>
                <a:spcPct val="100000"/>
              </a:lnSpc>
              <a:spcBef>
                <a:spcPts val="0"/>
              </a:spcBef>
              <a:spcAft>
                <a:spcPts val="0"/>
              </a:spcAft>
            </a:pPr>
            <a:r>
              <a:rPr lang="en-US" sz="1800" b="1" dirty="0">
                <a:solidFill>
                  <a:schemeClr val="tx1"/>
                </a:solidFill>
              </a:rPr>
              <a:t>Chart Purposes</a:t>
            </a:r>
            <a:endParaRPr lang="en-US" sz="1800" dirty="0">
              <a:solidFill>
                <a:schemeClr val="tx1"/>
              </a:solidFill>
            </a:endParaRPr>
          </a:p>
          <a:p>
            <a:pPr algn="just"/>
            <a:r>
              <a:rPr lang="en-US" sz="1800" b="1" dirty="0">
                <a:solidFill>
                  <a:schemeClr val="tx1"/>
                </a:solidFill>
              </a:rPr>
              <a:t>Comparison</a:t>
            </a:r>
            <a:r>
              <a:rPr lang="en-US" sz="1800" dirty="0">
                <a:solidFill>
                  <a:schemeClr val="tx1"/>
                </a:solidFill>
              </a:rPr>
              <a:t>: are you comparing one or more variable?</a:t>
            </a:r>
          </a:p>
          <a:p>
            <a:pPr algn="just"/>
            <a:r>
              <a:rPr lang="en-US" sz="1800" b="1" dirty="0">
                <a:solidFill>
                  <a:schemeClr val="tx1"/>
                </a:solidFill>
              </a:rPr>
              <a:t>Relationship</a:t>
            </a:r>
            <a:r>
              <a:rPr lang="en-US" sz="1800" dirty="0">
                <a:solidFill>
                  <a:schemeClr val="tx1"/>
                </a:solidFill>
              </a:rPr>
              <a:t>: are you showing a connection or correlation between two or more variables?</a:t>
            </a:r>
          </a:p>
          <a:p>
            <a:pPr algn="just"/>
            <a:r>
              <a:rPr lang="en-US" sz="1800" b="1" dirty="0">
                <a:solidFill>
                  <a:schemeClr val="tx1"/>
                </a:solidFill>
              </a:rPr>
              <a:t>Composition</a:t>
            </a:r>
            <a:r>
              <a:rPr lang="en-US" sz="1800" dirty="0">
                <a:solidFill>
                  <a:schemeClr val="tx1"/>
                </a:solidFill>
              </a:rPr>
              <a:t>: are you showing a change over time and/or parts to a whole?</a:t>
            </a:r>
          </a:p>
          <a:p>
            <a:pPr algn="just"/>
            <a:r>
              <a:rPr lang="en-US" sz="1800" b="1" dirty="0">
                <a:solidFill>
                  <a:schemeClr val="tx1"/>
                </a:solidFill>
              </a:rPr>
              <a:t>Distribution</a:t>
            </a:r>
            <a:r>
              <a:rPr lang="en-US" sz="1800" dirty="0">
                <a:solidFill>
                  <a:schemeClr val="tx1"/>
                </a:solidFill>
              </a:rPr>
              <a:t>: are you attempting to identify outliers and trends?</a:t>
            </a:r>
          </a:p>
          <a:p>
            <a:pPr>
              <a:lnSpc>
                <a:spcPct val="100000"/>
              </a:lnSpc>
              <a:spcBef>
                <a:spcPts val="0"/>
              </a:spcBef>
              <a:spcAft>
                <a:spcPts val="0"/>
              </a:spcAft>
            </a:pPr>
            <a:endParaRPr lang="en-US" sz="18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11</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descr="A close up of a map&#10;&#10;Description automatically generated">
            <a:extLst>
              <a:ext uri="{FF2B5EF4-FFF2-40B4-BE49-F238E27FC236}">
                <a16:creationId xmlns:a16="http://schemas.microsoft.com/office/drawing/2014/main" id="{2944F067-1E25-49D9-AFE4-DE7EC8F53C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031227" y="1567066"/>
            <a:ext cx="7293077" cy="4662155"/>
          </a:xfrm>
          <a:prstGeom prst="rect">
            <a:avLst/>
          </a:prstGeom>
        </p:spPr>
      </p:pic>
    </p:spTree>
    <p:extLst>
      <p:ext uri="{BB962C8B-B14F-4D97-AF65-F5344CB8AC3E}">
        <p14:creationId xmlns:p14="http://schemas.microsoft.com/office/powerpoint/2010/main" val="1986387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Purposes</a:t>
            </a:r>
          </a:p>
        </p:txBody>
      </p:sp>
      <p:sp>
        <p:nvSpPr>
          <p:cNvPr id="3" name="Content Placeholder 2"/>
          <p:cNvSpPr>
            <a:spLocks noGrp="1"/>
          </p:cNvSpPr>
          <p:nvPr>
            <p:ph idx="1"/>
          </p:nvPr>
        </p:nvSpPr>
        <p:spPr>
          <a:xfrm>
            <a:off x="1097280" y="1451729"/>
            <a:ext cx="10058400" cy="1576606"/>
          </a:xfrm>
        </p:spPr>
        <p:txBody>
          <a:bodyPr>
            <a:noAutofit/>
          </a:bodyPr>
          <a:lstStyle/>
          <a:p>
            <a:pPr>
              <a:lnSpc>
                <a:spcPct val="100000"/>
              </a:lnSpc>
              <a:spcBef>
                <a:spcPts val="0"/>
              </a:spcBef>
              <a:spcAft>
                <a:spcPts val="0"/>
              </a:spcAft>
            </a:pPr>
            <a:r>
              <a:rPr lang="en-US" b="1" dirty="0">
                <a:solidFill>
                  <a:schemeClr val="tx1"/>
                </a:solidFill>
              </a:rPr>
              <a:t>Comparison</a:t>
            </a:r>
          </a:p>
          <a:p>
            <a:pPr lvl="1">
              <a:lnSpc>
                <a:spcPct val="100000"/>
              </a:lnSpc>
              <a:spcBef>
                <a:spcPts val="0"/>
              </a:spcBef>
              <a:spcAft>
                <a:spcPts val="0"/>
              </a:spcAft>
            </a:pPr>
            <a:r>
              <a:rPr lang="en-US" dirty="0">
                <a:solidFill>
                  <a:schemeClr val="tx1"/>
                </a:solidFill>
              </a:rPr>
              <a:t>Designed to set one variable apart from another.</a:t>
            </a:r>
          </a:p>
          <a:p>
            <a:pPr lvl="1">
              <a:lnSpc>
                <a:spcPct val="100000"/>
              </a:lnSpc>
              <a:spcBef>
                <a:spcPts val="0"/>
              </a:spcBef>
              <a:spcAft>
                <a:spcPts val="0"/>
              </a:spcAft>
            </a:pPr>
            <a:r>
              <a:rPr lang="en-US" dirty="0">
                <a:solidFill>
                  <a:schemeClr val="tx1"/>
                </a:solidFill>
              </a:rPr>
              <a:t>Display how the two variables interact with each other. </a:t>
            </a:r>
          </a:p>
          <a:p>
            <a:pPr lvl="1">
              <a:lnSpc>
                <a:spcPct val="100000"/>
              </a:lnSpc>
              <a:spcBef>
                <a:spcPts val="0"/>
              </a:spcBef>
              <a:spcAft>
                <a:spcPts val="0"/>
              </a:spcAft>
            </a:pPr>
            <a:r>
              <a:rPr lang="en-US" dirty="0">
                <a:solidFill>
                  <a:schemeClr val="tx1"/>
                </a:solidFill>
              </a:rPr>
              <a:t>Compare items.</a:t>
            </a:r>
          </a:p>
          <a:p>
            <a:pPr lvl="1">
              <a:lnSpc>
                <a:spcPct val="100000"/>
              </a:lnSpc>
              <a:spcBef>
                <a:spcPts val="0"/>
              </a:spcBef>
              <a:spcAft>
                <a:spcPts val="0"/>
              </a:spcAft>
            </a:pPr>
            <a:r>
              <a:rPr lang="en-US" dirty="0">
                <a:solidFill>
                  <a:schemeClr val="tx1"/>
                </a:solidFill>
              </a:rPr>
              <a:t>Show differences over time, over regions.</a:t>
            </a:r>
          </a:p>
          <a:p>
            <a:pPr>
              <a:lnSpc>
                <a:spcPct val="100000"/>
              </a:lnSpc>
              <a:spcBef>
                <a:spcPts val="0"/>
              </a:spcBef>
              <a:spcAft>
                <a:spcPts val="0"/>
              </a:spcAft>
            </a:pPr>
            <a:endParaRPr lang="en-US"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12</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a:extLst>
              <a:ext uri="{FF2B5EF4-FFF2-40B4-BE49-F238E27FC236}">
                <a16:creationId xmlns:a16="http://schemas.microsoft.com/office/drawing/2014/main" id="{A1A20DD1-ACA6-F241-A265-859A50A727C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692541" y="3367039"/>
            <a:ext cx="7463139" cy="2754041"/>
          </a:xfrm>
          <a:prstGeom prst="rect">
            <a:avLst/>
          </a:prstGeom>
        </p:spPr>
      </p:pic>
      <p:sp>
        <p:nvSpPr>
          <p:cNvPr id="5" name="Rectangle 4"/>
          <p:cNvSpPr/>
          <p:nvPr/>
        </p:nvSpPr>
        <p:spPr>
          <a:xfrm>
            <a:off x="7763551" y="2055366"/>
            <a:ext cx="3021661" cy="369332"/>
          </a:xfrm>
          <a:prstGeom prst="rect">
            <a:avLst/>
          </a:prstGeom>
        </p:spPr>
        <p:txBody>
          <a:bodyPr wrap="none">
            <a:spAutoFit/>
          </a:bodyPr>
          <a:lstStyle/>
          <a:p>
            <a:r>
              <a:rPr lang="en-US" dirty="0">
                <a:solidFill>
                  <a:srgbClr val="C00000"/>
                </a:solidFill>
              </a:rPr>
              <a:t>https://datavizcatalogue.com/</a:t>
            </a:r>
          </a:p>
        </p:txBody>
      </p:sp>
      <p:sp>
        <p:nvSpPr>
          <p:cNvPr id="7" name="Rectangle 6"/>
          <p:cNvSpPr/>
          <p:nvPr/>
        </p:nvSpPr>
        <p:spPr>
          <a:xfrm>
            <a:off x="1097280" y="3222144"/>
            <a:ext cx="2304681" cy="923330"/>
          </a:xfrm>
          <a:prstGeom prst="rect">
            <a:avLst/>
          </a:prstGeom>
        </p:spPr>
        <p:txBody>
          <a:bodyPr wrap="square">
            <a:spAutoFit/>
          </a:bodyPr>
          <a:lstStyle/>
          <a:p>
            <a:r>
              <a:rPr lang="en-US" b="1" dirty="0"/>
              <a:t>Examples</a:t>
            </a:r>
          </a:p>
          <a:p>
            <a:r>
              <a:rPr lang="en-US" dirty="0"/>
              <a:t>Voting, Migration, Sales, etc.</a:t>
            </a:r>
          </a:p>
        </p:txBody>
      </p:sp>
    </p:spTree>
    <p:extLst>
      <p:ext uri="{BB962C8B-B14F-4D97-AF65-F5344CB8AC3E}">
        <p14:creationId xmlns:p14="http://schemas.microsoft.com/office/powerpoint/2010/main" val="3269876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Purposes</a:t>
            </a:r>
          </a:p>
        </p:txBody>
      </p:sp>
      <p:sp>
        <p:nvSpPr>
          <p:cNvPr id="3" name="Content Placeholder 2"/>
          <p:cNvSpPr>
            <a:spLocks noGrp="1"/>
          </p:cNvSpPr>
          <p:nvPr>
            <p:ph idx="1"/>
          </p:nvPr>
        </p:nvSpPr>
        <p:spPr>
          <a:xfrm>
            <a:off x="1097280" y="1451729"/>
            <a:ext cx="10058400" cy="1713571"/>
          </a:xfrm>
        </p:spPr>
        <p:txBody>
          <a:bodyPr>
            <a:noAutofit/>
          </a:bodyPr>
          <a:lstStyle/>
          <a:p>
            <a:pPr>
              <a:lnSpc>
                <a:spcPct val="100000"/>
              </a:lnSpc>
              <a:spcBef>
                <a:spcPts val="0"/>
              </a:spcBef>
              <a:spcAft>
                <a:spcPts val="0"/>
              </a:spcAft>
            </a:pPr>
            <a:r>
              <a:rPr lang="en-US" b="1" dirty="0">
                <a:solidFill>
                  <a:schemeClr val="tx1"/>
                </a:solidFill>
              </a:rPr>
              <a:t>Composition charts </a:t>
            </a:r>
          </a:p>
          <a:p>
            <a:pPr lvl="1">
              <a:lnSpc>
                <a:spcPct val="100000"/>
              </a:lnSpc>
              <a:spcBef>
                <a:spcPts val="0"/>
              </a:spcBef>
              <a:spcAft>
                <a:spcPts val="0"/>
              </a:spcAft>
            </a:pPr>
            <a:r>
              <a:rPr lang="en-US" dirty="0">
                <a:solidFill>
                  <a:schemeClr val="tx1"/>
                </a:solidFill>
              </a:rPr>
              <a:t>Display parts of a whole and change over time.</a:t>
            </a:r>
          </a:p>
          <a:p>
            <a:pPr lvl="1">
              <a:lnSpc>
                <a:spcPct val="100000"/>
              </a:lnSpc>
              <a:spcBef>
                <a:spcPts val="0"/>
              </a:spcBef>
              <a:spcAft>
                <a:spcPts val="0"/>
              </a:spcAft>
            </a:pPr>
            <a:r>
              <a:rPr lang="en-US" dirty="0">
                <a:solidFill>
                  <a:schemeClr val="tx1"/>
                </a:solidFill>
              </a:rPr>
              <a:t>Not recommended: if must, use when comparing no more than 3 variables at a time.</a:t>
            </a:r>
          </a:p>
          <a:p>
            <a:pPr lvl="1">
              <a:lnSpc>
                <a:spcPct val="100000"/>
              </a:lnSpc>
              <a:spcBef>
                <a:spcPts val="0"/>
              </a:spcBef>
              <a:spcAft>
                <a:spcPts val="0"/>
              </a:spcAft>
            </a:pPr>
            <a:r>
              <a:rPr lang="en-US" b="1" dirty="0">
                <a:solidFill>
                  <a:schemeClr val="tx1"/>
                </a:solidFill>
              </a:rPr>
              <a:t>Difficulties</a:t>
            </a:r>
            <a:r>
              <a:rPr lang="en-US" dirty="0">
                <a:solidFill>
                  <a:schemeClr val="tx1"/>
                </a:solidFill>
              </a:rPr>
              <a:t>: Human are not as good at noticing area and angle, and those just so happen to be the two main aspects of a pie chart. (swag opportunity for participant) </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13</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a:extLst>
              <a:ext uri="{FF2B5EF4-FFF2-40B4-BE49-F238E27FC236}">
                <a16:creationId xmlns:a16="http://schemas.microsoft.com/office/drawing/2014/main" id="{FC561E32-FF17-A24B-9224-270A2A6E145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843488" y="3165300"/>
            <a:ext cx="8528501" cy="3078184"/>
          </a:xfrm>
          <a:prstGeom prst="rect">
            <a:avLst/>
          </a:prstGeom>
        </p:spPr>
      </p:pic>
    </p:spTree>
    <p:extLst>
      <p:ext uri="{BB962C8B-B14F-4D97-AF65-F5344CB8AC3E}">
        <p14:creationId xmlns:p14="http://schemas.microsoft.com/office/powerpoint/2010/main" val="3113314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Purposes</a:t>
            </a:r>
          </a:p>
        </p:txBody>
      </p:sp>
      <p:sp>
        <p:nvSpPr>
          <p:cNvPr id="3" name="Content Placeholder 2"/>
          <p:cNvSpPr>
            <a:spLocks noGrp="1"/>
          </p:cNvSpPr>
          <p:nvPr>
            <p:ph idx="1"/>
          </p:nvPr>
        </p:nvSpPr>
        <p:spPr>
          <a:xfrm>
            <a:off x="1097280" y="1451729"/>
            <a:ext cx="10058400" cy="839187"/>
          </a:xfrm>
        </p:spPr>
        <p:txBody>
          <a:bodyPr>
            <a:noAutofit/>
          </a:bodyPr>
          <a:lstStyle/>
          <a:p>
            <a:pPr>
              <a:lnSpc>
                <a:spcPct val="100000"/>
              </a:lnSpc>
              <a:spcBef>
                <a:spcPts val="0"/>
              </a:spcBef>
              <a:spcAft>
                <a:spcPts val="0"/>
              </a:spcAft>
            </a:pPr>
            <a:r>
              <a:rPr lang="en-US" b="1" dirty="0">
                <a:solidFill>
                  <a:schemeClr val="tx1"/>
                </a:solidFill>
              </a:rPr>
              <a:t>Distribution Charts </a:t>
            </a:r>
          </a:p>
          <a:p>
            <a:pPr lvl="1">
              <a:lnSpc>
                <a:spcPct val="100000"/>
              </a:lnSpc>
              <a:spcBef>
                <a:spcPts val="0"/>
              </a:spcBef>
              <a:spcAft>
                <a:spcPts val="0"/>
              </a:spcAft>
            </a:pPr>
            <a:r>
              <a:rPr lang="en-US" dirty="0">
                <a:solidFill>
                  <a:schemeClr val="tx1"/>
                </a:solidFill>
              </a:rPr>
              <a:t>Used to show how variables are distributed </a:t>
            </a:r>
            <a:r>
              <a:rPr lang="en-US" b="1" dirty="0">
                <a:solidFill>
                  <a:schemeClr val="tx1"/>
                </a:solidFill>
              </a:rPr>
              <a:t>over time</a:t>
            </a:r>
            <a:r>
              <a:rPr lang="en-US" dirty="0">
                <a:solidFill>
                  <a:schemeClr val="tx1"/>
                </a:solidFill>
              </a:rPr>
              <a:t>, helping identify </a:t>
            </a:r>
            <a:r>
              <a:rPr lang="en-US" b="1" dirty="0">
                <a:solidFill>
                  <a:schemeClr val="tx1"/>
                </a:solidFill>
              </a:rPr>
              <a:t>outliers </a:t>
            </a:r>
            <a:r>
              <a:rPr lang="en-US" dirty="0">
                <a:solidFill>
                  <a:schemeClr val="tx1"/>
                </a:solidFill>
              </a:rPr>
              <a:t>and</a:t>
            </a:r>
            <a:r>
              <a:rPr lang="en-US" b="1" dirty="0">
                <a:solidFill>
                  <a:schemeClr val="tx1"/>
                </a:solidFill>
              </a:rPr>
              <a:t> trends</a:t>
            </a:r>
            <a:r>
              <a:rPr lang="en-US" dirty="0">
                <a:solidFill>
                  <a:schemeClr val="tx1"/>
                </a:solidFill>
              </a:rPr>
              <a:t>.</a:t>
            </a:r>
          </a:p>
          <a:p>
            <a:pPr>
              <a:lnSpc>
                <a:spcPct val="100000"/>
              </a:lnSpc>
              <a:spcBef>
                <a:spcPts val="0"/>
              </a:spcBef>
              <a:spcAft>
                <a:spcPts val="0"/>
              </a:spcAft>
            </a:pPr>
            <a:endParaRPr lang="en-US"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14</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a:extLst>
              <a:ext uri="{FF2B5EF4-FFF2-40B4-BE49-F238E27FC236}">
                <a16:creationId xmlns:a16="http://schemas.microsoft.com/office/drawing/2014/main" id="{1F24BC37-136F-EB49-AA47-84139C136AB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40661" y="2290916"/>
            <a:ext cx="9015019" cy="3626484"/>
          </a:xfrm>
          <a:prstGeom prst="rect">
            <a:avLst/>
          </a:prstGeom>
        </p:spPr>
      </p:pic>
    </p:spTree>
    <p:extLst>
      <p:ext uri="{BB962C8B-B14F-4D97-AF65-F5344CB8AC3E}">
        <p14:creationId xmlns:p14="http://schemas.microsoft.com/office/powerpoint/2010/main" val="2780596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Purposes</a:t>
            </a:r>
          </a:p>
        </p:txBody>
      </p:sp>
      <p:sp>
        <p:nvSpPr>
          <p:cNvPr id="3" name="Content Placeholder 2"/>
          <p:cNvSpPr>
            <a:spLocks noGrp="1"/>
          </p:cNvSpPr>
          <p:nvPr>
            <p:ph idx="1"/>
          </p:nvPr>
        </p:nvSpPr>
        <p:spPr>
          <a:xfrm>
            <a:off x="1097280" y="1451729"/>
            <a:ext cx="10058400" cy="681871"/>
          </a:xfrm>
        </p:spPr>
        <p:txBody>
          <a:bodyPr>
            <a:noAutofit/>
          </a:bodyPr>
          <a:lstStyle/>
          <a:p>
            <a:pPr>
              <a:lnSpc>
                <a:spcPct val="100000"/>
              </a:lnSpc>
              <a:spcBef>
                <a:spcPts val="0"/>
              </a:spcBef>
              <a:spcAft>
                <a:spcPts val="0"/>
              </a:spcAft>
            </a:pPr>
            <a:r>
              <a:rPr lang="en-US" b="1" dirty="0">
                <a:solidFill>
                  <a:schemeClr val="tx1"/>
                </a:solidFill>
              </a:rPr>
              <a:t>Relationship Charts </a:t>
            </a:r>
          </a:p>
          <a:p>
            <a:pPr lvl="1">
              <a:lnSpc>
                <a:spcPct val="100000"/>
              </a:lnSpc>
              <a:spcBef>
                <a:spcPts val="0"/>
              </a:spcBef>
              <a:spcAft>
                <a:spcPts val="0"/>
              </a:spcAft>
            </a:pPr>
            <a:r>
              <a:rPr lang="en-US" dirty="0">
                <a:solidFill>
                  <a:schemeClr val="tx1"/>
                </a:solidFill>
              </a:rPr>
              <a:t>Used to show a </a:t>
            </a:r>
            <a:r>
              <a:rPr lang="en-US" b="1" dirty="0">
                <a:solidFill>
                  <a:schemeClr val="tx1"/>
                </a:solidFill>
              </a:rPr>
              <a:t>connection or correlation </a:t>
            </a:r>
            <a:r>
              <a:rPr lang="en-US" dirty="0">
                <a:solidFill>
                  <a:schemeClr val="tx1"/>
                </a:solidFill>
              </a:rPr>
              <a:t>between two or more variables.</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15</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a:extLst>
              <a:ext uri="{FF2B5EF4-FFF2-40B4-BE49-F238E27FC236}">
                <a16:creationId xmlns:a16="http://schemas.microsoft.com/office/drawing/2014/main" id="{81E70A08-4C1C-E84D-9FD9-B39D5BEA8E4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86697" y="2470651"/>
            <a:ext cx="9168983" cy="3647875"/>
          </a:xfrm>
          <a:prstGeom prst="rect">
            <a:avLst/>
          </a:prstGeom>
        </p:spPr>
      </p:pic>
    </p:spTree>
    <p:extLst>
      <p:ext uri="{BB962C8B-B14F-4D97-AF65-F5344CB8AC3E}">
        <p14:creationId xmlns:p14="http://schemas.microsoft.com/office/powerpoint/2010/main" val="3660591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Common Charts</a:t>
            </a:r>
          </a:p>
        </p:txBody>
      </p:sp>
      <p:sp>
        <p:nvSpPr>
          <p:cNvPr id="3" name="Content Placeholder 2"/>
          <p:cNvSpPr>
            <a:spLocks noGrp="1"/>
          </p:cNvSpPr>
          <p:nvPr>
            <p:ph idx="1"/>
          </p:nvPr>
        </p:nvSpPr>
        <p:spPr>
          <a:xfrm>
            <a:off x="1097280" y="1451728"/>
            <a:ext cx="10058400" cy="4880245"/>
          </a:xfrm>
        </p:spPr>
        <p:txBody>
          <a:bodyPr>
            <a:normAutofit/>
          </a:bodyPr>
          <a:lstStyle/>
          <a:p>
            <a:pPr>
              <a:lnSpc>
                <a:spcPct val="100000"/>
              </a:lnSpc>
              <a:spcBef>
                <a:spcPts val="0"/>
              </a:spcBef>
              <a:spcAft>
                <a:spcPts val="0"/>
              </a:spcAft>
            </a:pPr>
            <a:r>
              <a:rPr lang="en-US" b="1" dirty="0">
                <a:solidFill>
                  <a:schemeClr val="tx1"/>
                </a:solidFill>
              </a:rPr>
              <a:t>Some Common Chart Types:</a:t>
            </a:r>
          </a:p>
          <a:p>
            <a:pPr algn="just">
              <a:lnSpc>
                <a:spcPct val="100000"/>
              </a:lnSpc>
              <a:spcBef>
                <a:spcPts val="0"/>
              </a:spcBef>
              <a:spcAft>
                <a:spcPts val="0"/>
              </a:spcAft>
            </a:pPr>
            <a:r>
              <a:rPr lang="en-US" sz="1800" b="1" dirty="0">
                <a:solidFill>
                  <a:schemeClr val="tx1"/>
                </a:solidFill>
              </a:rPr>
              <a:t>Line</a:t>
            </a:r>
            <a:r>
              <a:rPr lang="en-US" sz="1800" dirty="0">
                <a:solidFill>
                  <a:schemeClr val="tx1"/>
                </a:solidFill>
              </a:rPr>
              <a:t>: Viewing </a:t>
            </a:r>
            <a:r>
              <a:rPr lang="en-US" sz="1800" dirty="0">
                <a:solidFill>
                  <a:srgbClr val="C00000"/>
                </a:solidFill>
              </a:rPr>
              <a:t>trends in data over time</a:t>
            </a:r>
            <a:r>
              <a:rPr lang="en-US" sz="1800" dirty="0">
                <a:solidFill>
                  <a:schemeClr val="tx1"/>
                </a:solidFill>
              </a:rPr>
              <a:t>. </a:t>
            </a:r>
          </a:p>
          <a:p>
            <a:pPr algn="just">
              <a:lnSpc>
                <a:spcPct val="100000"/>
              </a:lnSpc>
              <a:spcBef>
                <a:spcPts val="0"/>
              </a:spcBef>
              <a:spcAft>
                <a:spcPts val="0"/>
              </a:spcAft>
            </a:pPr>
            <a:r>
              <a:rPr lang="en-US" sz="1800" b="1" dirty="0">
                <a:solidFill>
                  <a:schemeClr val="tx1"/>
                </a:solidFill>
              </a:rPr>
              <a:t>Examples</a:t>
            </a:r>
            <a:r>
              <a:rPr lang="en-US" sz="1800" dirty="0">
                <a:solidFill>
                  <a:schemeClr val="tx1"/>
                </a:solidFill>
              </a:rPr>
              <a:t>: Stock price change, website views change, revenue growth. </a:t>
            </a:r>
          </a:p>
          <a:p>
            <a:pPr algn="just">
              <a:lnSpc>
                <a:spcPct val="100000"/>
              </a:lnSpc>
              <a:spcBef>
                <a:spcPts val="0"/>
              </a:spcBef>
              <a:spcAft>
                <a:spcPts val="0"/>
              </a:spcAft>
            </a:pPr>
            <a:endParaRPr lang="en-US" sz="1100" b="1" dirty="0">
              <a:solidFill>
                <a:schemeClr val="tx1"/>
              </a:solidFill>
            </a:endParaRPr>
          </a:p>
          <a:p>
            <a:pPr algn="just">
              <a:lnSpc>
                <a:spcPct val="100000"/>
              </a:lnSpc>
              <a:spcBef>
                <a:spcPts val="0"/>
              </a:spcBef>
              <a:spcAft>
                <a:spcPts val="0"/>
              </a:spcAft>
            </a:pPr>
            <a:r>
              <a:rPr lang="en-US" sz="1800" b="1" dirty="0">
                <a:solidFill>
                  <a:schemeClr val="tx1"/>
                </a:solidFill>
              </a:rPr>
              <a:t>Bar</a:t>
            </a:r>
            <a:r>
              <a:rPr lang="en-US" sz="1800" dirty="0">
                <a:solidFill>
                  <a:schemeClr val="tx1"/>
                </a:solidFill>
              </a:rPr>
              <a:t>: </a:t>
            </a:r>
            <a:r>
              <a:rPr lang="en-US" sz="1800" dirty="0">
                <a:solidFill>
                  <a:srgbClr val="C00000"/>
                </a:solidFill>
              </a:rPr>
              <a:t>Comparing data across categories</a:t>
            </a:r>
            <a:r>
              <a:rPr lang="en-US" sz="1800" dirty="0">
                <a:solidFill>
                  <a:schemeClr val="tx1"/>
                </a:solidFill>
              </a:rPr>
              <a:t>. </a:t>
            </a:r>
          </a:p>
          <a:p>
            <a:pPr algn="just">
              <a:lnSpc>
                <a:spcPct val="100000"/>
              </a:lnSpc>
              <a:spcBef>
                <a:spcPts val="0"/>
              </a:spcBef>
              <a:spcAft>
                <a:spcPts val="0"/>
              </a:spcAft>
            </a:pPr>
            <a:r>
              <a:rPr lang="en-US" sz="1800" b="1" dirty="0">
                <a:solidFill>
                  <a:schemeClr val="tx1"/>
                </a:solidFill>
              </a:rPr>
              <a:t>Examples</a:t>
            </a:r>
            <a:r>
              <a:rPr lang="en-US" sz="1800" dirty="0">
                <a:solidFill>
                  <a:schemeClr val="tx1"/>
                </a:solidFill>
              </a:rPr>
              <a:t>: Products volume, traffic by origination sites, spending by departments. </a:t>
            </a:r>
          </a:p>
          <a:p>
            <a:pPr algn="just">
              <a:lnSpc>
                <a:spcPct val="100000"/>
              </a:lnSpc>
              <a:spcBef>
                <a:spcPts val="0"/>
              </a:spcBef>
              <a:spcAft>
                <a:spcPts val="0"/>
              </a:spcAft>
            </a:pPr>
            <a:endParaRPr lang="en-US" sz="1200" b="1" dirty="0">
              <a:solidFill>
                <a:schemeClr val="tx1"/>
              </a:solidFill>
            </a:endParaRPr>
          </a:p>
          <a:p>
            <a:pPr algn="just">
              <a:lnSpc>
                <a:spcPct val="100000"/>
              </a:lnSpc>
              <a:spcBef>
                <a:spcPts val="0"/>
              </a:spcBef>
              <a:spcAft>
                <a:spcPts val="0"/>
              </a:spcAft>
            </a:pPr>
            <a:r>
              <a:rPr lang="en-US" sz="1800" b="1" dirty="0">
                <a:solidFill>
                  <a:schemeClr val="tx1"/>
                </a:solidFill>
              </a:rPr>
              <a:t>Heat-map</a:t>
            </a:r>
            <a:r>
              <a:rPr lang="en-US" sz="1800" dirty="0">
                <a:solidFill>
                  <a:schemeClr val="tx1"/>
                </a:solidFill>
              </a:rPr>
              <a:t>: Showing the </a:t>
            </a:r>
            <a:r>
              <a:rPr lang="en-US" sz="1800" dirty="0">
                <a:solidFill>
                  <a:srgbClr val="C00000"/>
                </a:solidFill>
              </a:rPr>
              <a:t>relationship between two factors</a:t>
            </a:r>
            <a:r>
              <a:rPr lang="en-US" sz="1800" dirty="0">
                <a:solidFill>
                  <a:schemeClr val="tx1"/>
                </a:solidFill>
              </a:rPr>
              <a:t>. </a:t>
            </a:r>
          </a:p>
          <a:p>
            <a:pPr algn="just">
              <a:lnSpc>
                <a:spcPct val="100000"/>
              </a:lnSpc>
              <a:spcBef>
                <a:spcPts val="0"/>
              </a:spcBef>
              <a:spcAft>
                <a:spcPts val="0"/>
              </a:spcAft>
            </a:pPr>
            <a:r>
              <a:rPr lang="en-US" sz="1800" b="1" dirty="0">
                <a:solidFill>
                  <a:schemeClr val="tx1"/>
                </a:solidFill>
              </a:rPr>
              <a:t>Examples</a:t>
            </a:r>
            <a:r>
              <a:rPr lang="en-US" sz="1800" dirty="0">
                <a:solidFill>
                  <a:schemeClr val="tx1"/>
                </a:solidFill>
              </a:rPr>
              <a:t>: Segmentation analysis of target market, product adoption across regions, sales by shops. </a:t>
            </a:r>
          </a:p>
          <a:p>
            <a:pPr algn="just">
              <a:lnSpc>
                <a:spcPct val="100000"/>
              </a:lnSpc>
              <a:spcBef>
                <a:spcPts val="0"/>
              </a:spcBef>
              <a:spcAft>
                <a:spcPts val="0"/>
              </a:spcAft>
            </a:pPr>
            <a:endParaRPr lang="en-US" sz="1200" b="1" dirty="0">
              <a:solidFill>
                <a:schemeClr val="tx1"/>
              </a:solidFill>
            </a:endParaRPr>
          </a:p>
          <a:p>
            <a:pPr algn="just">
              <a:lnSpc>
                <a:spcPct val="100000"/>
              </a:lnSpc>
              <a:spcBef>
                <a:spcPts val="0"/>
              </a:spcBef>
              <a:spcAft>
                <a:spcPts val="0"/>
              </a:spcAft>
            </a:pPr>
            <a:r>
              <a:rPr lang="en-US" sz="1800" b="1" dirty="0">
                <a:solidFill>
                  <a:schemeClr val="tx1"/>
                </a:solidFill>
              </a:rPr>
              <a:t>Highlight Table</a:t>
            </a:r>
            <a:r>
              <a:rPr lang="en-US" sz="1800" dirty="0">
                <a:solidFill>
                  <a:schemeClr val="tx1"/>
                </a:solidFill>
              </a:rPr>
              <a:t>: Providing </a:t>
            </a:r>
            <a:r>
              <a:rPr lang="en-US" sz="1800" dirty="0">
                <a:solidFill>
                  <a:srgbClr val="C00000"/>
                </a:solidFill>
              </a:rPr>
              <a:t>detailed information on </a:t>
            </a:r>
            <a:r>
              <a:rPr lang="en-US" sz="1800" b="1" dirty="0">
                <a:solidFill>
                  <a:srgbClr val="C00000"/>
                </a:solidFill>
              </a:rPr>
              <a:t>heat maps</a:t>
            </a:r>
            <a:r>
              <a:rPr lang="en-US" sz="1800" dirty="0">
                <a:solidFill>
                  <a:schemeClr val="tx1"/>
                </a:solidFill>
              </a:rPr>
              <a:t>. </a:t>
            </a:r>
          </a:p>
          <a:p>
            <a:pPr algn="just">
              <a:lnSpc>
                <a:spcPct val="100000"/>
              </a:lnSpc>
              <a:spcBef>
                <a:spcPts val="0"/>
              </a:spcBef>
              <a:spcAft>
                <a:spcPts val="0"/>
              </a:spcAft>
            </a:pPr>
            <a:r>
              <a:rPr lang="en-US" sz="1800" b="1" dirty="0">
                <a:solidFill>
                  <a:schemeClr val="tx1"/>
                </a:solidFill>
              </a:rPr>
              <a:t>Examples</a:t>
            </a:r>
            <a:r>
              <a:rPr lang="en-US" sz="1800" dirty="0">
                <a:solidFill>
                  <a:schemeClr val="tx1"/>
                </a:solidFill>
              </a:rPr>
              <a:t>: The percent of sales in different segments, sales numbers, population of cities in different years. </a:t>
            </a:r>
          </a:p>
          <a:p>
            <a:pPr algn="just">
              <a:lnSpc>
                <a:spcPct val="100000"/>
              </a:lnSpc>
              <a:spcBef>
                <a:spcPts val="0"/>
              </a:spcBef>
              <a:spcAft>
                <a:spcPts val="0"/>
              </a:spcAft>
            </a:pPr>
            <a:endParaRPr lang="en-US" sz="1200" b="1" dirty="0">
              <a:solidFill>
                <a:schemeClr val="tx1"/>
              </a:solidFill>
            </a:endParaRPr>
          </a:p>
          <a:p>
            <a:pPr algn="just">
              <a:lnSpc>
                <a:spcPct val="100000"/>
              </a:lnSpc>
              <a:spcBef>
                <a:spcPts val="0"/>
              </a:spcBef>
              <a:spcAft>
                <a:spcPts val="0"/>
              </a:spcAft>
            </a:pPr>
            <a:r>
              <a:rPr lang="en-US" sz="1800" b="1" dirty="0">
                <a:solidFill>
                  <a:schemeClr val="tx1"/>
                </a:solidFill>
              </a:rPr>
              <a:t>Tree-map</a:t>
            </a:r>
            <a:r>
              <a:rPr lang="en-US" sz="1800" dirty="0">
                <a:solidFill>
                  <a:schemeClr val="tx1"/>
                </a:solidFill>
              </a:rPr>
              <a:t>: Showing </a:t>
            </a:r>
            <a:r>
              <a:rPr lang="en-US" sz="1800" dirty="0">
                <a:solidFill>
                  <a:srgbClr val="C00000"/>
                </a:solidFill>
              </a:rPr>
              <a:t>hierarchical data as a proportion of a whole</a:t>
            </a:r>
            <a:r>
              <a:rPr lang="en-US" sz="1800" dirty="0">
                <a:solidFill>
                  <a:schemeClr val="tx1"/>
                </a:solidFill>
              </a:rPr>
              <a:t>. </a:t>
            </a:r>
          </a:p>
          <a:p>
            <a:pPr algn="just">
              <a:lnSpc>
                <a:spcPct val="100000"/>
              </a:lnSpc>
              <a:spcBef>
                <a:spcPts val="0"/>
              </a:spcBef>
              <a:spcAft>
                <a:spcPts val="0"/>
              </a:spcAft>
            </a:pPr>
            <a:r>
              <a:rPr lang="en-US" sz="1800" b="1" dirty="0">
                <a:solidFill>
                  <a:schemeClr val="tx1"/>
                </a:solidFill>
              </a:rPr>
              <a:t>Examples</a:t>
            </a:r>
            <a:r>
              <a:rPr lang="en-US" sz="1800" dirty="0">
                <a:solidFill>
                  <a:schemeClr val="tx1"/>
                </a:solidFill>
              </a:rPr>
              <a:t>: Storage usage across computer machines, comparing fiscal budgets between years. </a:t>
            </a:r>
          </a:p>
          <a:p>
            <a:pPr algn="just">
              <a:lnSpc>
                <a:spcPct val="100000"/>
              </a:lnSpc>
              <a:spcBef>
                <a:spcPts val="0"/>
              </a:spcBef>
              <a:spcAft>
                <a:spcPts val="0"/>
              </a:spcAft>
            </a:pPr>
            <a:endParaRPr lang="en-US" sz="1200" b="1" dirty="0">
              <a:solidFill>
                <a:schemeClr val="tx1"/>
              </a:solidFill>
            </a:endParaRPr>
          </a:p>
          <a:p>
            <a:pPr algn="just">
              <a:lnSpc>
                <a:spcPct val="100000"/>
              </a:lnSpc>
              <a:spcBef>
                <a:spcPts val="0"/>
              </a:spcBef>
              <a:spcAft>
                <a:spcPts val="0"/>
              </a:spcAft>
            </a:pPr>
            <a:r>
              <a:rPr lang="en-US" sz="1800" b="1" dirty="0">
                <a:solidFill>
                  <a:schemeClr val="tx1"/>
                </a:solidFill>
              </a:rPr>
              <a:t>Gantt</a:t>
            </a:r>
            <a:r>
              <a:rPr lang="en-US" sz="1800" dirty="0">
                <a:solidFill>
                  <a:schemeClr val="tx1"/>
                </a:solidFill>
              </a:rPr>
              <a:t>: Showing </a:t>
            </a:r>
            <a:r>
              <a:rPr lang="en-US" sz="1800" dirty="0">
                <a:solidFill>
                  <a:srgbClr val="C00000"/>
                </a:solidFill>
              </a:rPr>
              <a:t>duration over time</a:t>
            </a:r>
            <a:r>
              <a:rPr lang="en-US" sz="1800" dirty="0">
                <a:solidFill>
                  <a:schemeClr val="tx1"/>
                </a:solidFill>
              </a:rPr>
              <a:t>. </a:t>
            </a:r>
          </a:p>
          <a:p>
            <a:pPr algn="just">
              <a:lnSpc>
                <a:spcPct val="100000"/>
              </a:lnSpc>
              <a:spcBef>
                <a:spcPts val="0"/>
              </a:spcBef>
              <a:spcAft>
                <a:spcPts val="0"/>
              </a:spcAft>
            </a:pPr>
            <a:r>
              <a:rPr lang="en-US" sz="1800" b="1" dirty="0">
                <a:solidFill>
                  <a:schemeClr val="tx1"/>
                </a:solidFill>
              </a:rPr>
              <a:t>Examples</a:t>
            </a:r>
            <a:r>
              <a:rPr lang="en-US" sz="1800" dirty="0">
                <a:solidFill>
                  <a:schemeClr val="tx1"/>
                </a:solidFill>
              </a:rPr>
              <a:t>: Project timeline, duration of a machine’s use, availability of players on a team. </a:t>
            </a:r>
          </a:p>
          <a:p>
            <a:pPr>
              <a:lnSpc>
                <a:spcPct val="100000"/>
              </a:lnSpc>
              <a:spcBef>
                <a:spcPts val="0"/>
              </a:spcBef>
              <a:spcAft>
                <a:spcPts val="0"/>
              </a:spcAft>
            </a:pPr>
            <a:endParaRPr lang="en-US" sz="18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16</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sp>
        <p:nvSpPr>
          <p:cNvPr id="5" name="Rectangle 4"/>
          <p:cNvSpPr/>
          <p:nvPr/>
        </p:nvSpPr>
        <p:spPr>
          <a:xfrm>
            <a:off x="7021087" y="1451728"/>
            <a:ext cx="4134593" cy="369332"/>
          </a:xfrm>
          <a:prstGeom prst="rect">
            <a:avLst/>
          </a:prstGeom>
        </p:spPr>
        <p:txBody>
          <a:bodyPr wrap="none">
            <a:spAutoFit/>
          </a:bodyPr>
          <a:lstStyle/>
          <a:p>
            <a:r>
              <a:rPr lang="en-US" b="1" dirty="0">
                <a:solidFill>
                  <a:schemeClr val="accent3">
                    <a:lumMod val="75000"/>
                  </a:schemeClr>
                </a:solidFill>
                <a:hlinkClick r:id="rId2"/>
              </a:rPr>
              <a:t>https://datavizcatalogue.com/index.html</a:t>
            </a:r>
            <a:endParaRPr lang="en-US" b="1" dirty="0">
              <a:solidFill>
                <a:schemeClr val="accent3">
                  <a:lumMod val="75000"/>
                </a:schemeClr>
              </a:solidFill>
            </a:endParaRPr>
          </a:p>
        </p:txBody>
      </p:sp>
    </p:spTree>
    <p:extLst>
      <p:ext uri="{BB962C8B-B14F-4D97-AF65-F5344CB8AC3E}">
        <p14:creationId xmlns:p14="http://schemas.microsoft.com/office/powerpoint/2010/main" val="2888848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Common Charts</a:t>
            </a:r>
          </a:p>
        </p:txBody>
      </p:sp>
      <p:sp>
        <p:nvSpPr>
          <p:cNvPr id="3" name="Content Placeholder 2"/>
          <p:cNvSpPr>
            <a:spLocks noGrp="1"/>
          </p:cNvSpPr>
          <p:nvPr>
            <p:ph idx="1"/>
          </p:nvPr>
        </p:nvSpPr>
        <p:spPr>
          <a:xfrm>
            <a:off x="1097281" y="1451729"/>
            <a:ext cx="10058399" cy="2399663"/>
          </a:xfrm>
        </p:spPr>
        <p:txBody>
          <a:bodyPr>
            <a:normAutofit/>
          </a:bodyPr>
          <a:lstStyle/>
          <a:p>
            <a:pPr algn="just">
              <a:lnSpc>
                <a:spcPct val="100000"/>
              </a:lnSpc>
              <a:spcBef>
                <a:spcPts val="0"/>
              </a:spcBef>
              <a:spcAft>
                <a:spcPts val="0"/>
              </a:spcAft>
            </a:pPr>
            <a:r>
              <a:rPr lang="en-US" sz="1600" b="1" dirty="0">
                <a:solidFill>
                  <a:schemeClr val="tx1"/>
                </a:solidFill>
              </a:rPr>
              <a:t>Some Common Chart Types:</a:t>
            </a:r>
          </a:p>
          <a:p>
            <a:pPr algn="just">
              <a:lnSpc>
                <a:spcPct val="100000"/>
              </a:lnSpc>
              <a:spcBef>
                <a:spcPts val="0"/>
              </a:spcBef>
              <a:spcAft>
                <a:spcPts val="0"/>
              </a:spcAft>
            </a:pPr>
            <a:r>
              <a:rPr lang="en-US" sz="1600" b="1" dirty="0">
                <a:solidFill>
                  <a:schemeClr val="tx1"/>
                </a:solidFill>
              </a:rPr>
              <a:t>Bullet</a:t>
            </a:r>
            <a:r>
              <a:rPr lang="en-US" sz="1600" dirty="0">
                <a:solidFill>
                  <a:schemeClr val="tx1"/>
                </a:solidFill>
              </a:rPr>
              <a:t>: Evaluating </a:t>
            </a:r>
            <a:r>
              <a:rPr lang="en-US" sz="1600" dirty="0">
                <a:solidFill>
                  <a:srgbClr val="C00000"/>
                </a:solidFill>
              </a:rPr>
              <a:t>performance of a metric against a goal</a:t>
            </a:r>
            <a:r>
              <a:rPr lang="en-US" sz="1600" dirty="0">
                <a:solidFill>
                  <a:schemeClr val="tx1"/>
                </a:solidFill>
              </a:rPr>
              <a:t>. </a:t>
            </a:r>
          </a:p>
          <a:p>
            <a:pPr algn="just">
              <a:lnSpc>
                <a:spcPct val="100000"/>
              </a:lnSpc>
              <a:spcBef>
                <a:spcPts val="0"/>
              </a:spcBef>
              <a:spcAft>
                <a:spcPts val="0"/>
              </a:spcAft>
            </a:pPr>
            <a:r>
              <a:rPr lang="en-US" sz="1600" b="1" dirty="0">
                <a:solidFill>
                  <a:schemeClr val="tx1"/>
                </a:solidFill>
              </a:rPr>
              <a:t>Examples</a:t>
            </a:r>
            <a:r>
              <a:rPr lang="en-US" sz="1600" dirty="0">
                <a:solidFill>
                  <a:schemeClr val="tx1"/>
                </a:solidFill>
              </a:rPr>
              <a:t>: Sales quota assessment, actual spending vs. budget, performance spectrum (great/good/poor). </a:t>
            </a:r>
          </a:p>
          <a:p>
            <a:pPr algn="just">
              <a:lnSpc>
                <a:spcPct val="100000"/>
              </a:lnSpc>
              <a:spcBef>
                <a:spcPts val="0"/>
              </a:spcBef>
              <a:spcAft>
                <a:spcPts val="0"/>
              </a:spcAft>
            </a:pPr>
            <a:endParaRPr lang="en-US" sz="1100" b="1" dirty="0">
              <a:solidFill>
                <a:schemeClr val="tx1"/>
              </a:solidFill>
            </a:endParaRPr>
          </a:p>
          <a:p>
            <a:pPr algn="just">
              <a:lnSpc>
                <a:spcPct val="100000"/>
              </a:lnSpc>
              <a:spcBef>
                <a:spcPts val="0"/>
              </a:spcBef>
              <a:spcAft>
                <a:spcPts val="0"/>
              </a:spcAft>
            </a:pPr>
            <a:r>
              <a:rPr lang="en-US" sz="1600" b="1" dirty="0">
                <a:solidFill>
                  <a:schemeClr val="tx1"/>
                </a:solidFill>
              </a:rPr>
              <a:t>Scatterplot</a:t>
            </a:r>
            <a:r>
              <a:rPr lang="en-US" sz="1600" dirty="0">
                <a:solidFill>
                  <a:schemeClr val="tx1"/>
                </a:solidFill>
              </a:rPr>
              <a:t>: Investigating the </a:t>
            </a:r>
            <a:r>
              <a:rPr lang="en-US" sz="1600" dirty="0">
                <a:solidFill>
                  <a:srgbClr val="C00000"/>
                </a:solidFill>
              </a:rPr>
              <a:t>relationship between different variables</a:t>
            </a:r>
            <a:r>
              <a:rPr lang="en-US" sz="1600" dirty="0">
                <a:solidFill>
                  <a:schemeClr val="tx1"/>
                </a:solidFill>
              </a:rPr>
              <a:t>. </a:t>
            </a:r>
          </a:p>
          <a:p>
            <a:pPr algn="just">
              <a:lnSpc>
                <a:spcPct val="100000"/>
              </a:lnSpc>
              <a:spcBef>
                <a:spcPts val="0"/>
              </a:spcBef>
              <a:spcAft>
                <a:spcPts val="0"/>
              </a:spcAft>
            </a:pPr>
            <a:r>
              <a:rPr lang="en-US" sz="1600" b="1" dirty="0">
                <a:solidFill>
                  <a:schemeClr val="tx1"/>
                </a:solidFill>
              </a:rPr>
              <a:t>Examples</a:t>
            </a:r>
            <a:r>
              <a:rPr lang="en-US" sz="1600" dirty="0">
                <a:solidFill>
                  <a:schemeClr val="tx1"/>
                </a:solidFill>
              </a:rPr>
              <a:t>: Male versus female of lung cancer at different ages, technology early adopters, shipping costs of different product categories to different regions. </a:t>
            </a:r>
          </a:p>
          <a:p>
            <a:pPr algn="just">
              <a:lnSpc>
                <a:spcPct val="100000"/>
              </a:lnSpc>
              <a:spcBef>
                <a:spcPts val="0"/>
              </a:spcBef>
              <a:spcAft>
                <a:spcPts val="0"/>
              </a:spcAft>
            </a:pPr>
            <a:endParaRPr lang="en-US" sz="1100" b="1" dirty="0">
              <a:solidFill>
                <a:schemeClr val="tx1"/>
              </a:solidFill>
            </a:endParaRPr>
          </a:p>
          <a:p>
            <a:pPr algn="just">
              <a:lnSpc>
                <a:spcPct val="100000"/>
              </a:lnSpc>
              <a:spcBef>
                <a:spcPts val="0"/>
              </a:spcBef>
              <a:spcAft>
                <a:spcPts val="0"/>
              </a:spcAft>
            </a:pPr>
            <a:r>
              <a:rPr lang="en-US" sz="1600" b="1" dirty="0">
                <a:solidFill>
                  <a:schemeClr val="tx1"/>
                </a:solidFill>
              </a:rPr>
              <a:t>Histogram</a:t>
            </a:r>
            <a:r>
              <a:rPr lang="en-US" sz="1600" dirty="0">
                <a:solidFill>
                  <a:schemeClr val="tx1"/>
                </a:solidFill>
              </a:rPr>
              <a:t>: </a:t>
            </a:r>
            <a:r>
              <a:rPr lang="en-US" sz="1600" dirty="0">
                <a:solidFill>
                  <a:srgbClr val="C00000"/>
                </a:solidFill>
              </a:rPr>
              <a:t>Understanding the distribution of the data</a:t>
            </a:r>
            <a:r>
              <a:rPr lang="en-US" sz="1600" dirty="0">
                <a:solidFill>
                  <a:schemeClr val="tx1"/>
                </a:solidFill>
              </a:rPr>
              <a:t>. </a:t>
            </a:r>
          </a:p>
          <a:p>
            <a:pPr algn="just">
              <a:lnSpc>
                <a:spcPct val="100000"/>
              </a:lnSpc>
              <a:spcBef>
                <a:spcPts val="0"/>
              </a:spcBef>
              <a:spcAft>
                <a:spcPts val="0"/>
              </a:spcAft>
            </a:pPr>
            <a:r>
              <a:rPr lang="en-US" sz="1600" b="1" dirty="0">
                <a:solidFill>
                  <a:schemeClr val="tx1"/>
                </a:solidFill>
              </a:rPr>
              <a:t>Examples</a:t>
            </a:r>
            <a:r>
              <a:rPr lang="en-US" sz="1600" dirty="0">
                <a:solidFill>
                  <a:schemeClr val="tx1"/>
                </a:solidFill>
              </a:rPr>
              <a:t>: Number of customers by company size, student performance on an exam, frequency of a product defect. </a:t>
            </a:r>
          </a:p>
          <a:p>
            <a:pPr algn="just">
              <a:lnSpc>
                <a:spcPct val="100000"/>
              </a:lnSpc>
              <a:spcBef>
                <a:spcPts val="0"/>
              </a:spcBef>
              <a:spcAft>
                <a:spcPts val="0"/>
              </a:spcAft>
            </a:pPr>
            <a:endParaRPr lang="en-US" sz="1100" b="1" dirty="0">
              <a:solidFill>
                <a:schemeClr val="tx1"/>
              </a:solidFill>
            </a:endParaRPr>
          </a:p>
          <a:p>
            <a:pPr>
              <a:lnSpc>
                <a:spcPct val="100000"/>
              </a:lnSpc>
              <a:spcBef>
                <a:spcPts val="0"/>
              </a:spcBef>
              <a:spcAft>
                <a:spcPts val="0"/>
              </a:spcAft>
            </a:pPr>
            <a:endParaRPr lang="en-US" sz="16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17</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3690" y="3851393"/>
            <a:ext cx="3952569" cy="1450448"/>
          </a:xfrm>
          <a:prstGeom prst="rect">
            <a:avLst/>
          </a:prstGeom>
        </p:spPr>
      </p:pic>
      <p:sp>
        <p:nvSpPr>
          <p:cNvPr id="6" name="Rectangle 5"/>
          <p:cNvSpPr/>
          <p:nvPr/>
        </p:nvSpPr>
        <p:spPr>
          <a:xfrm>
            <a:off x="1097280" y="3964515"/>
            <a:ext cx="5057714" cy="2400657"/>
          </a:xfrm>
          <a:prstGeom prst="rect">
            <a:avLst/>
          </a:prstGeom>
        </p:spPr>
        <p:txBody>
          <a:bodyPr wrap="square">
            <a:spAutoFit/>
          </a:bodyPr>
          <a:lstStyle/>
          <a:p>
            <a:pPr algn="just">
              <a:lnSpc>
                <a:spcPct val="100000"/>
              </a:lnSpc>
              <a:spcBef>
                <a:spcPts val="0"/>
              </a:spcBef>
              <a:spcAft>
                <a:spcPts val="0"/>
              </a:spcAft>
            </a:pPr>
            <a:r>
              <a:rPr lang="en-US" sz="1600" b="1" dirty="0"/>
              <a:t>Symbol maps</a:t>
            </a:r>
            <a:r>
              <a:rPr lang="en-US" sz="1600" dirty="0"/>
              <a:t>: Use for totals rather than rates. </a:t>
            </a:r>
          </a:p>
          <a:p>
            <a:pPr algn="just">
              <a:lnSpc>
                <a:spcPct val="100000"/>
              </a:lnSpc>
              <a:spcBef>
                <a:spcPts val="0"/>
              </a:spcBef>
              <a:spcAft>
                <a:spcPts val="0"/>
              </a:spcAft>
            </a:pPr>
            <a:r>
              <a:rPr lang="en-US" sz="1600" dirty="0"/>
              <a:t>Examples: Number of customers in different geographies. </a:t>
            </a:r>
          </a:p>
          <a:p>
            <a:pPr algn="just">
              <a:lnSpc>
                <a:spcPct val="100000"/>
              </a:lnSpc>
              <a:spcBef>
                <a:spcPts val="0"/>
              </a:spcBef>
              <a:spcAft>
                <a:spcPts val="0"/>
              </a:spcAft>
            </a:pPr>
            <a:endParaRPr lang="en-US" sz="1100" strike="sngStrike" dirty="0"/>
          </a:p>
          <a:p>
            <a:pPr algn="just">
              <a:lnSpc>
                <a:spcPct val="100000"/>
              </a:lnSpc>
              <a:spcBef>
                <a:spcPts val="0"/>
              </a:spcBef>
              <a:spcAft>
                <a:spcPts val="0"/>
              </a:spcAft>
            </a:pPr>
            <a:r>
              <a:rPr lang="en-US" sz="1600" b="1" dirty="0"/>
              <a:t>Area maps</a:t>
            </a:r>
            <a:r>
              <a:rPr lang="en-US" sz="1600" dirty="0"/>
              <a:t>: Use for rates rather than totals. </a:t>
            </a:r>
          </a:p>
          <a:p>
            <a:pPr algn="just">
              <a:lnSpc>
                <a:spcPct val="100000"/>
              </a:lnSpc>
              <a:spcBef>
                <a:spcPts val="0"/>
              </a:spcBef>
              <a:spcAft>
                <a:spcPts val="0"/>
              </a:spcAft>
            </a:pPr>
            <a:r>
              <a:rPr lang="en-US" sz="1600" dirty="0"/>
              <a:t>Examples: Rates of internet-usage in geographies, house prices. </a:t>
            </a:r>
          </a:p>
          <a:p>
            <a:pPr algn="just">
              <a:lnSpc>
                <a:spcPct val="100000"/>
              </a:lnSpc>
              <a:spcBef>
                <a:spcPts val="0"/>
              </a:spcBef>
              <a:spcAft>
                <a:spcPts val="0"/>
              </a:spcAft>
            </a:pPr>
            <a:endParaRPr lang="en-US" sz="1100" strike="sngStrike" dirty="0"/>
          </a:p>
          <a:p>
            <a:pPr algn="just">
              <a:lnSpc>
                <a:spcPct val="100000"/>
              </a:lnSpc>
              <a:spcBef>
                <a:spcPts val="0"/>
              </a:spcBef>
              <a:spcAft>
                <a:spcPts val="0"/>
              </a:spcAft>
            </a:pPr>
            <a:r>
              <a:rPr lang="en-US" sz="1600" b="1" dirty="0"/>
              <a:t>Box-and-Whisker</a:t>
            </a:r>
            <a:r>
              <a:rPr lang="en-US" sz="1600" dirty="0"/>
              <a:t>: Showing the distribution of a set of a data. </a:t>
            </a:r>
          </a:p>
          <a:p>
            <a:pPr algn="just">
              <a:lnSpc>
                <a:spcPct val="100000"/>
              </a:lnSpc>
              <a:spcBef>
                <a:spcPts val="0"/>
              </a:spcBef>
              <a:spcAft>
                <a:spcPts val="0"/>
              </a:spcAft>
            </a:pPr>
            <a:r>
              <a:rPr lang="en-US" sz="1600" dirty="0"/>
              <a:t>Examples: data skewed and identifying outliers in the data.</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1752" y="5301841"/>
            <a:ext cx="2314507" cy="1014578"/>
          </a:xfrm>
          <a:prstGeom prst="rect">
            <a:avLst/>
          </a:prstGeom>
        </p:spPr>
      </p:pic>
    </p:spTree>
    <p:extLst>
      <p:ext uri="{BB962C8B-B14F-4D97-AF65-F5344CB8AC3E}">
        <p14:creationId xmlns:p14="http://schemas.microsoft.com/office/powerpoint/2010/main" val="1345481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Dashboard</a:t>
            </a:r>
          </a:p>
        </p:txBody>
      </p:sp>
      <p:sp>
        <p:nvSpPr>
          <p:cNvPr id="3" name="Content Placeholder 2"/>
          <p:cNvSpPr>
            <a:spLocks noGrp="1"/>
          </p:cNvSpPr>
          <p:nvPr>
            <p:ph idx="1"/>
          </p:nvPr>
        </p:nvSpPr>
        <p:spPr>
          <a:xfrm>
            <a:off x="1097280" y="1451729"/>
            <a:ext cx="10058400" cy="558535"/>
          </a:xfrm>
        </p:spPr>
        <p:txBody>
          <a:bodyPr>
            <a:noAutofit/>
          </a:bodyPr>
          <a:lstStyle/>
          <a:p>
            <a:pPr algn="just">
              <a:lnSpc>
                <a:spcPct val="100000"/>
              </a:lnSpc>
              <a:spcBef>
                <a:spcPts val="0"/>
              </a:spcBef>
              <a:spcAft>
                <a:spcPts val="0"/>
              </a:spcAft>
            </a:pPr>
            <a:r>
              <a:rPr lang="en-US" sz="1800" b="1" dirty="0">
                <a:solidFill>
                  <a:schemeClr val="tx1"/>
                </a:solidFill>
              </a:rPr>
              <a:t>A dashboard </a:t>
            </a:r>
            <a:r>
              <a:rPr lang="en-US" sz="1800" dirty="0">
                <a:solidFill>
                  <a:schemeClr val="tx1"/>
                </a:solidFill>
              </a:rPr>
              <a:t>is a visual display of the most important information needed to achieve one or more objectives; consolidated and arranged on a single screen so the information can be monitored at a glance.</a:t>
            </a:r>
          </a:p>
          <a:p>
            <a:pPr>
              <a:lnSpc>
                <a:spcPct val="100000"/>
              </a:lnSpc>
              <a:spcBef>
                <a:spcPts val="0"/>
              </a:spcBef>
              <a:spcAft>
                <a:spcPts val="0"/>
              </a:spcAft>
            </a:pPr>
            <a:endParaRPr lang="en-US" sz="18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18</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227" y="2123386"/>
            <a:ext cx="7124454" cy="4007505"/>
          </a:xfrm>
          <a:prstGeom prst="rect">
            <a:avLst/>
          </a:prstGeom>
        </p:spPr>
      </p:pic>
      <p:sp>
        <p:nvSpPr>
          <p:cNvPr id="7" name="Rectangle 6"/>
          <p:cNvSpPr/>
          <p:nvPr/>
        </p:nvSpPr>
        <p:spPr>
          <a:xfrm>
            <a:off x="1179872" y="2207831"/>
            <a:ext cx="2851356" cy="1200329"/>
          </a:xfrm>
          <a:prstGeom prst="rect">
            <a:avLst/>
          </a:prstGeom>
          <a:ln>
            <a:prstDash val="sysDash"/>
          </a:ln>
        </p:spPr>
        <p:style>
          <a:lnRef idx="2">
            <a:schemeClr val="accent6"/>
          </a:lnRef>
          <a:fillRef idx="1">
            <a:schemeClr val="lt1"/>
          </a:fillRef>
          <a:effectRef idx="0">
            <a:schemeClr val="accent6"/>
          </a:effectRef>
          <a:fontRef idx="minor">
            <a:schemeClr val="dk1"/>
          </a:fontRef>
        </p:style>
        <p:txBody>
          <a:bodyPr wrap="square">
            <a:spAutoFit/>
          </a:bodyPr>
          <a:lstStyle/>
          <a:p>
            <a:pPr>
              <a:spcBef>
                <a:spcPct val="0"/>
              </a:spcBef>
            </a:pPr>
            <a:r>
              <a:rPr lang="en-US" dirty="0">
                <a:solidFill>
                  <a:srgbClr val="FF0000"/>
                </a:solidFill>
              </a:rPr>
              <a:t>Explanatory:</a:t>
            </a:r>
          </a:p>
          <a:p>
            <a:r>
              <a:rPr lang="en-US" dirty="0">
                <a:solidFill>
                  <a:srgbClr val="FF0000"/>
                </a:solidFill>
                <a:ea typeface="ＭＳ Ｐゴシック" charset="0"/>
                <a:cs typeface="ＭＳ Ｐゴシック" charset="0"/>
              </a:rPr>
              <a:t>- Answers Direct Questions</a:t>
            </a:r>
            <a:endParaRPr lang="en-US" dirty="0">
              <a:solidFill>
                <a:srgbClr val="FF0000"/>
              </a:solidFill>
            </a:endParaRPr>
          </a:p>
          <a:p>
            <a:r>
              <a:rPr lang="en-US" dirty="0">
                <a:solidFill>
                  <a:srgbClr val="FF0000"/>
                </a:solidFill>
                <a:ea typeface="ＭＳ Ｐゴシック" charset="0"/>
                <a:cs typeface="ＭＳ Ｐゴシック" charset="0"/>
              </a:rPr>
              <a:t>- Delivers Information</a:t>
            </a:r>
            <a:endParaRPr lang="en-US" dirty="0">
              <a:solidFill>
                <a:srgbClr val="FF0000"/>
              </a:solidFill>
            </a:endParaRPr>
          </a:p>
          <a:p>
            <a:r>
              <a:rPr lang="en-US" dirty="0">
                <a:solidFill>
                  <a:srgbClr val="FF0000"/>
                </a:solidFill>
                <a:ea typeface="ＭＳ Ｐゴシック" charset="0"/>
                <a:cs typeface="ＭＳ Ｐゴシック" charset="0"/>
              </a:rPr>
              <a:t>- Often Static</a:t>
            </a:r>
            <a:endParaRPr lang="en-US" dirty="0">
              <a:solidFill>
                <a:srgbClr val="FF0000"/>
              </a:solidFill>
            </a:endParaRPr>
          </a:p>
        </p:txBody>
      </p:sp>
    </p:spTree>
    <p:extLst>
      <p:ext uri="{BB962C8B-B14F-4D97-AF65-F5344CB8AC3E}">
        <p14:creationId xmlns:p14="http://schemas.microsoft.com/office/powerpoint/2010/main" val="712811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Dashboard</a:t>
            </a:r>
          </a:p>
        </p:txBody>
      </p:sp>
      <p:sp>
        <p:nvSpPr>
          <p:cNvPr id="3" name="Content Placeholder 2"/>
          <p:cNvSpPr>
            <a:spLocks noGrp="1"/>
          </p:cNvSpPr>
          <p:nvPr>
            <p:ph idx="1"/>
          </p:nvPr>
        </p:nvSpPr>
        <p:spPr>
          <a:xfrm>
            <a:off x="1097281" y="1451729"/>
            <a:ext cx="2983106" cy="4821252"/>
          </a:xfrm>
        </p:spPr>
        <p:txBody>
          <a:bodyPr>
            <a:normAutofit fontScale="92500" lnSpcReduction="10000"/>
          </a:bodyPr>
          <a:lstStyle/>
          <a:p>
            <a:pPr algn="just">
              <a:lnSpc>
                <a:spcPct val="100000"/>
              </a:lnSpc>
              <a:spcBef>
                <a:spcPts val="0"/>
              </a:spcBef>
              <a:spcAft>
                <a:spcPts val="0"/>
              </a:spcAft>
            </a:pPr>
            <a:r>
              <a:rPr lang="en-US" sz="2400" dirty="0">
                <a:solidFill>
                  <a:schemeClr val="tx1"/>
                </a:solidFill>
              </a:rPr>
              <a:t>What makes a good dashboard?</a:t>
            </a:r>
          </a:p>
          <a:p>
            <a:pPr lvl="1" algn="just">
              <a:lnSpc>
                <a:spcPct val="100000"/>
              </a:lnSpc>
              <a:spcBef>
                <a:spcPts val="0"/>
              </a:spcBef>
              <a:spcAft>
                <a:spcPts val="0"/>
              </a:spcAft>
            </a:pPr>
            <a:r>
              <a:rPr lang="en-US" sz="2000" dirty="0">
                <a:solidFill>
                  <a:srgbClr val="C00000"/>
                </a:solidFill>
              </a:rPr>
              <a:t>Answers a set of questions</a:t>
            </a:r>
          </a:p>
          <a:p>
            <a:pPr lvl="1" algn="just">
              <a:lnSpc>
                <a:spcPct val="100000"/>
              </a:lnSpc>
              <a:spcBef>
                <a:spcPts val="0"/>
              </a:spcBef>
              <a:spcAft>
                <a:spcPts val="0"/>
              </a:spcAft>
            </a:pPr>
            <a:r>
              <a:rPr lang="en-US" sz="2000" dirty="0">
                <a:solidFill>
                  <a:schemeClr val="tx1"/>
                </a:solidFill>
              </a:rPr>
              <a:t>Follows a </a:t>
            </a:r>
            <a:r>
              <a:rPr lang="en-US" sz="2000" dirty="0">
                <a:solidFill>
                  <a:srgbClr val="C00000"/>
                </a:solidFill>
              </a:rPr>
              <a:t>flow and invites interactivity</a:t>
            </a:r>
            <a:r>
              <a:rPr lang="en-US" sz="2000" dirty="0">
                <a:solidFill>
                  <a:schemeClr val="tx1"/>
                </a:solidFill>
              </a:rPr>
              <a:t>.</a:t>
            </a:r>
          </a:p>
          <a:p>
            <a:pPr lvl="1" algn="just">
              <a:lnSpc>
                <a:spcPct val="100000"/>
              </a:lnSpc>
              <a:spcBef>
                <a:spcPts val="0"/>
              </a:spcBef>
              <a:spcAft>
                <a:spcPts val="0"/>
              </a:spcAft>
            </a:pPr>
            <a:r>
              <a:rPr lang="en-US" sz="2000" dirty="0">
                <a:solidFill>
                  <a:srgbClr val="C00000"/>
                </a:solidFill>
              </a:rPr>
              <a:t>Condensed</a:t>
            </a:r>
            <a:r>
              <a:rPr lang="en-US" sz="2000" dirty="0">
                <a:solidFill>
                  <a:schemeClr val="tx1"/>
                </a:solidFill>
              </a:rPr>
              <a:t>; primarily in the form of summaries and exceptions.</a:t>
            </a:r>
          </a:p>
          <a:p>
            <a:pPr lvl="1" algn="just">
              <a:lnSpc>
                <a:spcPct val="100000"/>
              </a:lnSpc>
              <a:spcBef>
                <a:spcPts val="0"/>
              </a:spcBef>
              <a:spcAft>
                <a:spcPts val="0"/>
              </a:spcAft>
            </a:pPr>
            <a:r>
              <a:rPr lang="en-US" sz="2000" dirty="0">
                <a:solidFill>
                  <a:srgbClr val="C00000"/>
                </a:solidFill>
              </a:rPr>
              <a:t>Specific to and customized </a:t>
            </a:r>
            <a:r>
              <a:rPr lang="en-US" sz="2000" dirty="0">
                <a:solidFill>
                  <a:schemeClr val="tx1"/>
                </a:solidFill>
              </a:rPr>
              <a:t>for the dashboard’s audience and objectives.</a:t>
            </a:r>
          </a:p>
          <a:p>
            <a:pPr lvl="1" algn="just">
              <a:lnSpc>
                <a:spcPct val="100000"/>
              </a:lnSpc>
              <a:spcBef>
                <a:spcPts val="0"/>
              </a:spcBef>
              <a:spcAft>
                <a:spcPts val="0"/>
              </a:spcAft>
            </a:pPr>
            <a:r>
              <a:rPr lang="en-US" sz="2000" dirty="0">
                <a:solidFill>
                  <a:srgbClr val="C00000"/>
                </a:solidFill>
              </a:rPr>
              <a:t>Provides appropriate text </a:t>
            </a:r>
            <a:r>
              <a:rPr lang="en-US" sz="2000" dirty="0">
                <a:solidFill>
                  <a:schemeClr val="tx1"/>
                </a:solidFill>
              </a:rPr>
              <a:t>for clarity and direction, if needed</a:t>
            </a:r>
          </a:p>
          <a:p>
            <a:pPr lvl="1" algn="just">
              <a:lnSpc>
                <a:spcPct val="100000"/>
              </a:lnSpc>
              <a:spcBef>
                <a:spcPts val="0"/>
              </a:spcBef>
              <a:spcAft>
                <a:spcPts val="0"/>
              </a:spcAft>
            </a:pPr>
            <a:r>
              <a:rPr lang="en-US" sz="2000" dirty="0">
                <a:solidFill>
                  <a:schemeClr val="tx1"/>
                </a:solidFill>
              </a:rPr>
              <a:t>Makes </a:t>
            </a:r>
            <a:r>
              <a:rPr lang="en-US" sz="2000" dirty="0">
                <a:solidFill>
                  <a:srgbClr val="C00000"/>
                </a:solidFill>
              </a:rPr>
              <a:t>strategic use of color</a:t>
            </a:r>
            <a:r>
              <a:rPr lang="en-US" sz="2000" dirty="0">
                <a:solidFill>
                  <a:schemeClr val="tx1"/>
                </a:solidFill>
              </a:rPr>
              <a:t>.</a:t>
            </a:r>
          </a:p>
          <a:p>
            <a:pPr>
              <a:lnSpc>
                <a:spcPct val="100000"/>
              </a:lnSpc>
              <a:spcBef>
                <a:spcPts val="0"/>
              </a:spcBef>
              <a:spcAft>
                <a:spcPts val="0"/>
              </a:spcAft>
            </a:pPr>
            <a:endParaRPr lang="en-US" dirty="0">
              <a:solidFill>
                <a:schemeClr val="tx1"/>
              </a:solidFill>
            </a:endParaRPr>
          </a:p>
          <a:p>
            <a:pPr>
              <a:lnSpc>
                <a:spcPct val="100000"/>
              </a:lnSpc>
              <a:spcBef>
                <a:spcPts val="0"/>
              </a:spcBef>
              <a:spcAft>
                <a:spcPts val="0"/>
              </a:spcAft>
            </a:pPr>
            <a:endParaRPr lang="en-US"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19</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773" y="1551889"/>
            <a:ext cx="6042907" cy="2861743"/>
          </a:xfrm>
          <a:prstGeom prst="rect">
            <a:avLst/>
          </a:prstGeom>
        </p:spPr>
      </p:pic>
      <p:sp>
        <p:nvSpPr>
          <p:cNvPr id="6" name="Rectangle 5"/>
          <p:cNvSpPr/>
          <p:nvPr/>
        </p:nvSpPr>
        <p:spPr>
          <a:xfrm>
            <a:off x="5039399" y="4450307"/>
            <a:ext cx="6116281" cy="1846659"/>
          </a:xfrm>
          <a:prstGeom prst="rect">
            <a:avLst/>
          </a:prstGeom>
        </p:spPr>
        <p:txBody>
          <a:bodyPr wrap="square">
            <a:spAutoFit/>
          </a:bodyPr>
          <a:lstStyle/>
          <a:p>
            <a:pPr>
              <a:lnSpc>
                <a:spcPct val="100000"/>
              </a:lnSpc>
              <a:spcBef>
                <a:spcPts val="0"/>
              </a:spcBef>
              <a:spcAft>
                <a:spcPts val="0"/>
              </a:spcAft>
            </a:pPr>
            <a:r>
              <a:rPr lang="en-US" sz="2400" b="1" dirty="0">
                <a:solidFill>
                  <a:srgbClr val="002060"/>
                </a:solidFill>
              </a:rPr>
              <a:t>The 5 second test.</a:t>
            </a:r>
          </a:p>
          <a:p>
            <a:pPr>
              <a:lnSpc>
                <a:spcPct val="100000"/>
              </a:lnSpc>
              <a:spcBef>
                <a:spcPts val="0"/>
              </a:spcBef>
              <a:spcAft>
                <a:spcPts val="0"/>
              </a:spcAft>
            </a:pPr>
            <a:r>
              <a:rPr lang="en-US" b="1" dirty="0">
                <a:solidFill>
                  <a:srgbClr val="002060"/>
                </a:solidFill>
              </a:rPr>
              <a:t>Does your dashboard </a:t>
            </a:r>
            <a:r>
              <a:rPr lang="en-US" dirty="0">
                <a:solidFill>
                  <a:srgbClr val="002060"/>
                </a:solidFill>
              </a:rPr>
              <a:t>pass the 5 second test?</a:t>
            </a:r>
          </a:p>
          <a:p>
            <a:pPr marL="742950" lvl="1" indent="-285750">
              <a:lnSpc>
                <a:spcPct val="100000"/>
              </a:lnSpc>
              <a:spcBef>
                <a:spcPts val="0"/>
              </a:spcBef>
              <a:spcAft>
                <a:spcPts val="0"/>
              </a:spcAft>
              <a:buFont typeface="Arial" panose="020B0604020202020204" pitchFamily="34" charset="0"/>
              <a:buChar char="•"/>
            </a:pPr>
            <a:r>
              <a:rPr lang="en-US" dirty="0">
                <a:solidFill>
                  <a:srgbClr val="002060"/>
                </a:solidFill>
              </a:rPr>
              <a:t>Most important view is on top or top left</a:t>
            </a:r>
          </a:p>
          <a:p>
            <a:pPr marL="742950" lvl="1" indent="-285750">
              <a:lnSpc>
                <a:spcPct val="100000"/>
              </a:lnSpc>
              <a:spcBef>
                <a:spcPts val="0"/>
              </a:spcBef>
              <a:spcAft>
                <a:spcPts val="0"/>
              </a:spcAft>
              <a:buFont typeface="Arial" panose="020B0604020202020204" pitchFamily="34" charset="0"/>
              <a:buChar char="•"/>
            </a:pPr>
            <a:r>
              <a:rPr lang="en-US" dirty="0">
                <a:solidFill>
                  <a:srgbClr val="002060"/>
                </a:solidFill>
              </a:rPr>
              <a:t>Legends are near their views</a:t>
            </a:r>
          </a:p>
          <a:p>
            <a:pPr marL="742950" lvl="1" indent="-285750">
              <a:lnSpc>
                <a:spcPct val="100000"/>
              </a:lnSpc>
              <a:spcBef>
                <a:spcPts val="0"/>
              </a:spcBef>
              <a:spcAft>
                <a:spcPts val="0"/>
              </a:spcAft>
              <a:buFont typeface="Arial" panose="020B0604020202020204" pitchFamily="34" charset="0"/>
              <a:buChar char="•"/>
            </a:pPr>
            <a:r>
              <a:rPr lang="en-US" dirty="0">
                <a:solidFill>
                  <a:srgbClr val="002060"/>
                </a:solidFill>
              </a:rPr>
              <a:t>Avoid multiple color schemes</a:t>
            </a:r>
          </a:p>
          <a:p>
            <a:pPr marL="742950" lvl="1" indent="-285750">
              <a:lnSpc>
                <a:spcPct val="100000"/>
              </a:lnSpc>
              <a:spcBef>
                <a:spcPts val="0"/>
              </a:spcBef>
              <a:spcAft>
                <a:spcPts val="0"/>
              </a:spcAft>
              <a:buFont typeface="Arial" panose="020B0604020202020204" pitchFamily="34" charset="0"/>
              <a:buChar char="•"/>
            </a:pPr>
            <a:r>
              <a:rPr lang="en-US" dirty="0">
                <a:solidFill>
                  <a:srgbClr val="002060"/>
                </a:solidFill>
              </a:rPr>
              <a:t>Uses 5 or fewer views (charts)</a:t>
            </a:r>
          </a:p>
        </p:txBody>
      </p:sp>
    </p:spTree>
    <p:extLst>
      <p:ext uri="{BB962C8B-B14F-4D97-AF65-F5344CB8AC3E}">
        <p14:creationId xmlns:p14="http://schemas.microsoft.com/office/powerpoint/2010/main" val="3782384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Definition</a:t>
            </a:r>
          </a:p>
        </p:txBody>
      </p:sp>
      <p:sp>
        <p:nvSpPr>
          <p:cNvPr id="3" name="Content Placeholder 2"/>
          <p:cNvSpPr>
            <a:spLocks noGrp="1"/>
          </p:cNvSpPr>
          <p:nvPr>
            <p:ph idx="1"/>
          </p:nvPr>
        </p:nvSpPr>
        <p:spPr>
          <a:xfrm>
            <a:off x="1097280" y="1451729"/>
            <a:ext cx="10058400" cy="2697484"/>
          </a:xfrm>
        </p:spPr>
        <p:txBody>
          <a:bodyPr>
            <a:noAutofit/>
          </a:bodyPr>
          <a:lstStyle/>
          <a:p>
            <a:pPr algn="just">
              <a:lnSpc>
                <a:spcPct val="100000"/>
              </a:lnSpc>
              <a:spcBef>
                <a:spcPts val="0"/>
              </a:spcBef>
              <a:spcAft>
                <a:spcPts val="0"/>
              </a:spcAft>
            </a:pPr>
            <a:r>
              <a:rPr lang="en-US" b="1" dirty="0">
                <a:solidFill>
                  <a:schemeClr val="tx1"/>
                </a:solidFill>
              </a:rPr>
              <a:t>Data visualization </a:t>
            </a:r>
            <a:r>
              <a:rPr lang="en-US" dirty="0">
                <a:solidFill>
                  <a:schemeClr val="tx1"/>
                </a:solidFill>
              </a:rPr>
              <a:t>is a </a:t>
            </a:r>
            <a:r>
              <a:rPr lang="en-US" dirty="0">
                <a:solidFill>
                  <a:srgbClr val="FF0000"/>
                </a:solidFill>
              </a:rPr>
              <a:t>graphical representation of </a:t>
            </a:r>
            <a:r>
              <a:rPr lang="en-US" b="1" dirty="0">
                <a:solidFill>
                  <a:srgbClr val="002060"/>
                </a:solidFill>
              </a:rPr>
              <a:t>data</a:t>
            </a:r>
            <a:r>
              <a:rPr lang="en-US" dirty="0">
                <a:solidFill>
                  <a:schemeClr val="tx1"/>
                </a:solidFill>
              </a:rPr>
              <a:t>, which make it easier for users to </a:t>
            </a:r>
            <a:r>
              <a:rPr lang="en-US" dirty="0">
                <a:solidFill>
                  <a:srgbClr val="002060"/>
                </a:solidFill>
              </a:rPr>
              <a:t>identify patterns and understand difficult concepts</a:t>
            </a:r>
            <a:r>
              <a:rPr lang="en-US" dirty="0">
                <a:solidFill>
                  <a:schemeClr val="tx1"/>
                </a:solidFill>
              </a:rPr>
              <a:t>. </a:t>
            </a:r>
          </a:p>
          <a:p>
            <a:pPr algn="just">
              <a:lnSpc>
                <a:spcPct val="100000"/>
              </a:lnSpc>
              <a:spcBef>
                <a:spcPts val="0"/>
              </a:spcBef>
              <a:spcAft>
                <a:spcPts val="0"/>
              </a:spcAft>
            </a:pPr>
            <a:endParaRPr lang="en-US" dirty="0">
              <a:solidFill>
                <a:schemeClr val="tx1"/>
              </a:solidFill>
            </a:endParaRPr>
          </a:p>
          <a:p>
            <a:pPr algn="just">
              <a:lnSpc>
                <a:spcPct val="100000"/>
              </a:lnSpc>
              <a:spcBef>
                <a:spcPts val="0"/>
              </a:spcBef>
              <a:spcAft>
                <a:spcPts val="0"/>
              </a:spcAft>
            </a:pPr>
            <a:r>
              <a:rPr lang="en-US" dirty="0">
                <a:solidFill>
                  <a:schemeClr val="tx1"/>
                </a:solidFill>
              </a:rPr>
              <a:t>Communicating data </a:t>
            </a:r>
            <a:r>
              <a:rPr lang="en-US" dirty="0">
                <a:solidFill>
                  <a:srgbClr val="C00000"/>
                </a:solidFill>
              </a:rPr>
              <a:t>is a special case of communicating in general, which incorporates quantitative statements about the universe. </a:t>
            </a:r>
          </a:p>
          <a:p>
            <a:pPr algn="just">
              <a:lnSpc>
                <a:spcPct val="100000"/>
              </a:lnSpc>
              <a:spcBef>
                <a:spcPts val="0"/>
              </a:spcBef>
              <a:spcAft>
                <a:spcPts val="0"/>
              </a:spcAft>
            </a:pPr>
            <a:endParaRPr lang="en-US" dirty="0">
              <a:solidFill>
                <a:schemeClr val="tx1"/>
              </a:solidFill>
            </a:endParaRPr>
          </a:p>
          <a:p>
            <a:pPr algn="just">
              <a:lnSpc>
                <a:spcPct val="100000"/>
              </a:lnSpc>
              <a:spcBef>
                <a:spcPts val="0"/>
              </a:spcBef>
              <a:spcAft>
                <a:spcPts val="0"/>
              </a:spcAft>
            </a:pPr>
            <a:r>
              <a:rPr lang="en-US" dirty="0">
                <a:solidFill>
                  <a:schemeClr val="tx1"/>
                </a:solidFill>
              </a:rPr>
              <a:t>In this context, we are not using the word "</a:t>
            </a:r>
            <a:r>
              <a:rPr lang="en-US" b="1" dirty="0">
                <a:solidFill>
                  <a:srgbClr val="002060"/>
                </a:solidFill>
              </a:rPr>
              <a:t>data</a:t>
            </a:r>
            <a:r>
              <a:rPr lang="en-US" dirty="0">
                <a:solidFill>
                  <a:schemeClr val="tx1"/>
                </a:solidFill>
              </a:rPr>
              <a:t>" in the general sense of factual information, but the "information in numerical form that can be digitally transmitted or processed".</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2</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1025" name="Picture 9" descr="The data discovery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724" y="4354974"/>
            <a:ext cx="4785937" cy="17960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332231" y="5781664"/>
            <a:ext cx="3798156" cy="369332"/>
          </a:xfrm>
          <a:prstGeom prst="rect">
            <a:avLst/>
          </a:prstGeom>
        </p:spPr>
        <p:txBody>
          <a:bodyPr wrap="none">
            <a:spAutoFit/>
          </a:bodyPr>
          <a:lstStyle/>
          <a:p>
            <a:pPr lvl="0" defTabSz="914400" eaLnBrk="0" fontAlgn="base" hangingPunct="0">
              <a:spcBef>
                <a:spcPct val="0"/>
              </a:spcBef>
              <a:spcAft>
                <a:spcPct val="0"/>
              </a:spcAft>
            </a:pPr>
            <a:r>
              <a:rPr lang="en-US" altLang="en-US" dirty="0">
                <a:solidFill>
                  <a:schemeClr val="bg1">
                    <a:lumMod val="50000"/>
                  </a:schemeClr>
                </a:solidFill>
                <a:latin typeface="Calibri" panose="020F0502020204030204" pitchFamily="34" charset="0"/>
                <a:ea typeface="Times New Roman" panose="02020603050405020304" pitchFamily="18" charset="0"/>
                <a:cs typeface="Arial" panose="020B0604020202020204" pitchFamily="34" charset="0"/>
              </a:rPr>
              <a:t>Figure 1-1: The Data Discovery Process</a:t>
            </a:r>
            <a:endParaRPr lang="en-US" altLang="en-US" sz="2800" dirty="0">
              <a:solidFill>
                <a:schemeClr val="bg1">
                  <a:lumMod val="50000"/>
                </a:schemeClr>
              </a:solidFill>
              <a:latin typeface="Arial" panose="020B0604020202020204" pitchFamily="34" charset="0"/>
            </a:endParaRPr>
          </a:p>
        </p:txBody>
      </p:sp>
      <p:sp>
        <p:nvSpPr>
          <p:cNvPr id="10" name="Rectangle 9"/>
          <p:cNvSpPr/>
          <p:nvPr/>
        </p:nvSpPr>
        <p:spPr>
          <a:xfrm>
            <a:off x="6332231" y="4606655"/>
            <a:ext cx="3275937" cy="646331"/>
          </a:xfrm>
          <a:prstGeom prst="rect">
            <a:avLst/>
          </a:prstGeom>
        </p:spPr>
        <p:txBody>
          <a:bodyPr wrap="square">
            <a:spAutoFit/>
          </a:bodyPr>
          <a:lstStyle/>
          <a:p>
            <a:pPr lvl="0" algn="ctr" defTabSz="914400" eaLnBrk="0" fontAlgn="base" hangingPunct="0">
              <a:spcBef>
                <a:spcPct val="0"/>
              </a:spcBef>
              <a:spcAft>
                <a:spcPct val="0"/>
              </a:spcAft>
            </a:pPr>
            <a:r>
              <a:rPr lang="en-US" altLang="en-US" b="1" dirty="0">
                <a:solidFill>
                  <a:srgbClr val="002060"/>
                </a:solidFill>
                <a:latin typeface="Calibri" panose="020F0502020204030204" pitchFamily="34" charset="0"/>
                <a:ea typeface="Times New Roman" panose="02020603050405020304" pitchFamily="18" charset="0"/>
                <a:cs typeface="Arial" panose="020B0604020202020204" pitchFamily="34" charset="0"/>
              </a:rPr>
              <a:t>Communication is a step in </a:t>
            </a:r>
            <a:r>
              <a:rPr lang="en-US" altLang="en-US" b="1" u="sng" dirty="0">
                <a:solidFill>
                  <a:srgbClr val="002060"/>
                </a:solidFill>
                <a:latin typeface="Calibri" panose="020F0502020204030204" pitchFamily="34" charset="0"/>
                <a:ea typeface="Times New Roman" panose="02020603050405020304" pitchFamily="18" charset="0"/>
                <a:cs typeface="Arial" panose="020B0604020202020204" pitchFamily="34" charset="0"/>
              </a:rPr>
              <a:t>Data Discovery Process</a:t>
            </a:r>
            <a:endParaRPr lang="en-US" altLang="en-US" sz="2800" b="1" u="sng" dirty="0">
              <a:solidFill>
                <a:srgbClr val="002060"/>
              </a:solidFill>
              <a:latin typeface="Arial" panose="020B0604020202020204" pitchFamily="34" charset="0"/>
            </a:endParaRPr>
          </a:p>
        </p:txBody>
      </p:sp>
    </p:spTree>
    <p:extLst>
      <p:ext uri="{BB962C8B-B14F-4D97-AF65-F5344CB8AC3E}">
        <p14:creationId xmlns:p14="http://schemas.microsoft.com/office/powerpoint/2010/main" val="3511762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Dashboard</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20</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sp>
        <p:nvSpPr>
          <p:cNvPr id="9" name="Rectangle 8"/>
          <p:cNvSpPr/>
          <p:nvPr/>
        </p:nvSpPr>
        <p:spPr>
          <a:xfrm>
            <a:off x="1097280" y="1498938"/>
            <a:ext cx="10799752" cy="1754326"/>
          </a:xfrm>
          <a:prstGeom prst="rect">
            <a:avLst/>
          </a:prstGeom>
        </p:spPr>
        <p:txBody>
          <a:bodyPr wrap="square">
            <a:spAutoFit/>
          </a:bodyPr>
          <a:lstStyle/>
          <a:p>
            <a:r>
              <a:rPr lang="en-US" b="1"/>
              <a:t>1. </a:t>
            </a:r>
            <a:r>
              <a:rPr lang="en-US" b="1" dirty="0"/>
              <a:t>Answers a Set of Questions</a:t>
            </a:r>
          </a:p>
          <a:p>
            <a:r>
              <a:rPr lang="en-US" dirty="0"/>
              <a:t>✅ A good dashboard is not just a collection of charts—it must </a:t>
            </a:r>
            <a:r>
              <a:rPr lang="en-US" b="1" dirty="0"/>
              <a:t>answer specific business or analytical questions</a:t>
            </a:r>
            <a:r>
              <a:rPr lang="en-US" dirty="0"/>
              <a:t>.</a:t>
            </a:r>
            <a:br>
              <a:rPr lang="en-US" dirty="0"/>
            </a:br>
            <a:r>
              <a:rPr lang="en-US" dirty="0"/>
              <a:t>📌 </a:t>
            </a:r>
            <a:r>
              <a:rPr lang="en-US" b="1" dirty="0"/>
              <a:t>Example:</a:t>
            </a:r>
            <a:r>
              <a:rPr lang="en-US" dirty="0"/>
              <a:t> A sales dashboard should answer:</a:t>
            </a:r>
          </a:p>
          <a:p>
            <a:pPr>
              <a:buFont typeface="Arial" panose="020B0604020202020204" pitchFamily="34" charset="0"/>
              <a:buChar char="•"/>
            </a:pPr>
            <a:r>
              <a:rPr lang="en-US" dirty="0"/>
              <a:t>Which product category generates the most revenue?</a:t>
            </a:r>
          </a:p>
          <a:p>
            <a:pPr>
              <a:buFont typeface="Arial" panose="020B0604020202020204" pitchFamily="34" charset="0"/>
              <a:buChar char="•"/>
            </a:pPr>
            <a:r>
              <a:rPr lang="en-US" dirty="0"/>
              <a:t>What is the current sales trend compared to last year?</a:t>
            </a:r>
          </a:p>
          <a:p>
            <a:pPr>
              <a:buFont typeface="Arial" panose="020B0604020202020204" pitchFamily="34" charset="0"/>
              <a:buChar char="•"/>
            </a:pPr>
            <a:r>
              <a:rPr lang="en-US" dirty="0"/>
              <a:t>Are there any regions underperforming?</a:t>
            </a:r>
          </a:p>
        </p:txBody>
      </p:sp>
      <p:sp>
        <p:nvSpPr>
          <p:cNvPr id="10" name="Rectangle 9"/>
          <p:cNvSpPr/>
          <p:nvPr/>
        </p:nvSpPr>
        <p:spPr>
          <a:xfrm>
            <a:off x="1097280" y="3524383"/>
            <a:ext cx="10799752" cy="1754326"/>
          </a:xfrm>
          <a:prstGeom prst="rect">
            <a:avLst/>
          </a:prstGeom>
        </p:spPr>
        <p:txBody>
          <a:bodyPr wrap="square">
            <a:spAutoFit/>
          </a:bodyPr>
          <a:lstStyle/>
          <a:p>
            <a:r>
              <a:rPr lang="en-US" b="1" dirty="0"/>
              <a:t>2. Follows a Flow &amp; Invites Interactivity</a:t>
            </a:r>
          </a:p>
          <a:p>
            <a:r>
              <a:rPr lang="en-US" dirty="0"/>
              <a:t>✅ The dashboard should </a:t>
            </a:r>
            <a:r>
              <a:rPr lang="en-US" b="1" dirty="0"/>
              <a:t>follow a logical sequence</a:t>
            </a:r>
            <a:r>
              <a:rPr lang="en-US" dirty="0"/>
              <a:t> that guides the user’s attention from general insights to details.</a:t>
            </a:r>
            <a:br>
              <a:rPr lang="en-US" dirty="0"/>
            </a:br>
            <a:r>
              <a:rPr lang="en-US" dirty="0"/>
              <a:t>✅ It should also allow </a:t>
            </a:r>
            <a:r>
              <a:rPr lang="en-US" b="1" dirty="0"/>
              <a:t>filters, drill-downs, and interactions</a:t>
            </a:r>
            <a:r>
              <a:rPr lang="en-US" dirty="0"/>
              <a:t> to explore deeper insights.</a:t>
            </a:r>
            <a:br>
              <a:rPr lang="en-US" dirty="0"/>
            </a:br>
            <a:r>
              <a:rPr lang="en-US" dirty="0"/>
              <a:t>📌 </a:t>
            </a:r>
            <a:r>
              <a:rPr lang="en-US" b="1" dirty="0"/>
              <a:t>Example:</a:t>
            </a:r>
            <a:r>
              <a:rPr lang="en-US" dirty="0"/>
              <a:t> A financial dashboard could allow users to click on a department to see its specific budget breakdown.</a:t>
            </a:r>
          </a:p>
        </p:txBody>
      </p:sp>
    </p:spTree>
    <p:extLst>
      <p:ext uri="{BB962C8B-B14F-4D97-AF65-F5344CB8AC3E}">
        <p14:creationId xmlns:p14="http://schemas.microsoft.com/office/powerpoint/2010/main" val="2151847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Dashboard</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21</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sp>
        <p:nvSpPr>
          <p:cNvPr id="5" name="Rectangle 4"/>
          <p:cNvSpPr/>
          <p:nvPr/>
        </p:nvSpPr>
        <p:spPr>
          <a:xfrm>
            <a:off x="1097280" y="1466144"/>
            <a:ext cx="10799752" cy="1754326"/>
          </a:xfrm>
          <a:prstGeom prst="rect">
            <a:avLst/>
          </a:prstGeom>
        </p:spPr>
        <p:txBody>
          <a:bodyPr wrap="square">
            <a:spAutoFit/>
          </a:bodyPr>
          <a:lstStyle/>
          <a:p>
            <a:r>
              <a:rPr lang="en-US" b="1" dirty="0"/>
              <a:t>3. Condensed &amp; Summarized (Focus on Key Insights)</a:t>
            </a:r>
          </a:p>
          <a:p>
            <a:r>
              <a:rPr lang="en-US" dirty="0"/>
              <a:t>✅ Instead of overwhelming users with </a:t>
            </a:r>
            <a:r>
              <a:rPr lang="en-US" b="1" dirty="0"/>
              <a:t>too much data</a:t>
            </a:r>
            <a:r>
              <a:rPr lang="en-US" dirty="0"/>
              <a:t>, a good dashboard presents </a:t>
            </a:r>
            <a:r>
              <a:rPr lang="en-US" b="1" dirty="0"/>
              <a:t>summaries</a:t>
            </a:r>
            <a:r>
              <a:rPr lang="en-US" dirty="0"/>
              <a:t> and </a:t>
            </a:r>
            <a:r>
              <a:rPr lang="en-US" b="1" dirty="0"/>
              <a:t>exceptions (outliers, trends, alerts)</a:t>
            </a:r>
            <a:r>
              <a:rPr lang="en-US" dirty="0"/>
              <a:t>.</a:t>
            </a:r>
            <a:br>
              <a:rPr lang="en-US" dirty="0"/>
            </a:br>
            <a:r>
              <a:rPr lang="en-US" dirty="0"/>
              <a:t>📌 </a:t>
            </a:r>
            <a:r>
              <a:rPr lang="en-US" b="1" dirty="0"/>
              <a:t>Example:</a:t>
            </a:r>
            <a:r>
              <a:rPr lang="en-US" dirty="0"/>
              <a:t> A marketing dashboard should highlight:</a:t>
            </a:r>
          </a:p>
          <a:p>
            <a:pPr>
              <a:buFont typeface="Arial" panose="020B0604020202020204" pitchFamily="34" charset="0"/>
              <a:buChar char="•"/>
            </a:pPr>
            <a:r>
              <a:rPr lang="en-US" b="1" dirty="0"/>
              <a:t>Overall campaign performance</a:t>
            </a:r>
            <a:r>
              <a:rPr lang="en-US" dirty="0"/>
              <a:t> (not every single campaign detail).</a:t>
            </a:r>
          </a:p>
          <a:p>
            <a:pPr>
              <a:buFont typeface="Arial" panose="020B0604020202020204" pitchFamily="34" charset="0"/>
              <a:buChar char="•"/>
            </a:pPr>
            <a:r>
              <a:rPr lang="en-US" b="1" dirty="0"/>
              <a:t>Outliers</a:t>
            </a:r>
            <a:r>
              <a:rPr lang="en-US" dirty="0"/>
              <a:t> (campaigns that performed significantly better or worse than expected).</a:t>
            </a:r>
          </a:p>
        </p:txBody>
      </p:sp>
      <p:sp>
        <p:nvSpPr>
          <p:cNvPr id="6" name="Rectangle 5"/>
          <p:cNvSpPr/>
          <p:nvPr/>
        </p:nvSpPr>
        <p:spPr>
          <a:xfrm>
            <a:off x="1166106" y="3515398"/>
            <a:ext cx="10799752" cy="1754326"/>
          </a:xfrm>
          <a:prstGeom prst="rect">
            <a:avLst/>
          </a:prstGeom>
        </p:spPr>
        <p:txBody>
          <a:bodyPr wrap="square">
            <a:spAutoFit/>
          </a:bodyPr>
          <a:lstStyle/>
          <a:p>
            <a:r>
              <a:rPr lang="en-US" b="1" dirty="0"/>
              <a:t>4. Customized for the Audience &amp; Objectives</a:t>
            </a:r>
          </a:p>
          <a:p>
            <a:r>
              <a:rPr lang="en-US" dirty="0"/>
              <a:t>✅ The </a:t>
            </a:r>
            <a:r>
              <a:rPr lang="en-US" b="1" dirty="0"/>
              <a:t>design and content should match the audience’s needs</a:t>
            </a:r>
            <a:r>
              <a:rPr lang="en-US" dirty="0"/>
              <a:t>.</a:t>
            </a:r>
            <a:br>
              <a:rPr lang="en-US" dirty="0"/>
            </a:br>
            <a:r>
              <a:rPr lang="en-US" dirty="0"/>
              <a:t>📌 </a:t>
            </a:r>
            <a:r>
              <a:rPr lang="en-US" b="1" dirty="0"/>
              <a:t>Examples:</a:t>
            </a:r>
            <a:endParaRPr lang="en-US" dirty="0"/>
          </a:p>
          <a:p>
            <a:pPr>
              <a:buFont typeface="Arial" panose="020B0604020202020204" pitchFamily="34" charset="0"/>
              <a:buChar char="•"/>
            </a:pPr>
            <a:r>
              <a:rPr lang="en-US" b="1" dirty="0"/>
              <a:t>Executives:</a:t>
            </a:r>
            <a:r>
              <a:rPr lang="en-US" dirty="0"/>
              <a:t> Need high-level KPIs and strategic insights.</a:t>
            </a:r>
          </a:p>
          <a:p>
            <a:pPr>
              <a:buFont typeface="Arial" panose="020B0604020202020204" pitchFamily="34" charset="0"/>
              <a:buChar char="•"/>
            </a:pPr>
            <a:r>
              <a:rPr lang="en-US" b="1" dirty="0"/>
              <a:t>Analysts:</a:t>
            </a:r>
            <a:r>
              <a:rPr lang="en-US" dirty="0"/>
              <a:t> Need more granular, drill-down data.</a:t>
            </a:r>
          </a:p>
          <a:p>
            <a:pPr>
              <a:buFont typeface="Arial" panose="020B0604020202020204" pitchFamily="34" charset="0"/>
              <a:buChar char="•"/>
            </a:pPr>
            <a:r>
              <a:rPr lang="en-US" b="1" dirty="0"/>
              <a:t>Sales Teams:</a:t>
            </a:r>
            <a:r>
              <a:rPr lang="en-US" dirty="0"/>
              <a:t> Need real-time performance metrics.</a:t>
            </a:r>
          </a:p>
        </p:txBody>
      </p:sp>
    </p:spTree>
    <p:extLst>
      <p:ext uri="{BB962C8B-B14F-4D97-AF65-F5344CB8AC3E}">
        <p14:creationId xmlns:p14="http://schemas.microsoft.com/office/powerpoint/2010/main" val="311900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Dashboard</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22</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sp>
        <p:nvSpPr>
          <p:cNvPr id="3" name="Rectangle 2"/>
          <p:cNvSpPr/>
          <p:nvPr/>
        </p:nvSpPr>
        <p:spPr>
          <a:xfrm>
            <a:off x="1166106" y="1626758"/>
            <a:ext cx="10652268" cy="1200329"/>
          </a:xfrm>
          <a:prstGeom prst="rect">
            <a:avLst/>
          </a:prstGeom>
        </p:spPr>
        <p:txBody>
          <a:bodyPr wrap="square">
            <a:spAutoFit/>
          </a:bodyPr>
          <a:lstStyle/>
          <a:p>
            <a:r>
              <a:rPr lang="en-US" b="1" dirty="0"/>
              <a:t>5. Provides Appropriate Text for Clarity</a:t>
            </a:r>
          </a:p>
          <a:p>
            <a:r>
              <a:rPr lang="en-US" dirty="0"/>
              <a:t>✅ Sometimes, a few </a:t>
            </a:r>
            <a:r>
              <a:rPr lang="en-US" b="1" dirty="0"/>
              <a:t>labels, descriptions, or annotations</a:t>
            </a:r>
            <a:r>
              <a:rPr lang="en-US" dirty="0"/>
              <a:t> help users </a:t>
            </a:r>
            <a:r>
              <a:rPr lang="en-US" b="1" dirty="0"/>
              <a:t>interpret</a:t>
            </a:r>
            <a:r>
              <a:rPr lang="en-US" dirty="0"/>
              <a:t> the data correctly.</a:t>
            </a:r>
            <a:br>
              <a:rPr lang="en-US" dirty="0"/>
            </a:br>
            <a:r>
              <a:rPr lang="en-US" dirty="0"/>
              <a:t>📌 </a:t>
            </a:r>
            <a:r>
              <a:rPr lang="en-US" b="1" dirty="0"/>
              <a:t>Example:</a:t>
            </a:r>
            <a:r>
              <a:rPr lang="en-US" dirty="0"/>
              <a:t> Instead of just showing a revenue growth line chart, add a note:</a:t>
            </a:r>
            <a:br>
              <a:rPr lang="en-US" dirty="0"/>
            </a:br>
            <a:r>
              <a:rPr lang="en-US" dirty="0"/>
              <a:t>📢 </a:t>
            </a:r>
            <a:r>
              <a:rPr lang="en-US" i="1" dirty="0"/>
              <a:t>"Revenue increased by 15% this quarter due to higher sales in Europe."</a:t>
            </a:r>
            <a:endParaRPr lang="en-US" dirty="0"/>
          </a:p>
        </p:txBody>
      </p:sp>
      <p:sp>
        <p:nvSpPr>
          <p:cNvPr id="7" name="Rectangle 6"/>
          <p:cNvSpPr/>
          <p:nvPr/>
        </p:nvSpPr>
        <p:spPr>
          <a:xfrm>
            <a:off x="1166106" y="3376051"/>
            <a:ext cx="9989574" cy="1754326"/>
          </a:xfrm>
          <a:prstGeom prst="rect">
            <a:avLst/>
          </a:prstGeom>
        </p:spPr>
        <p:txBody>
          <a:bodyPr wrap="square">
            <a:spAutoFit/>
          </a:bodyPr>
          <a:lstStyle/>
          <a:p>
            <a:r>
              <a:rPr lang="en-US" b="1" dirty="0"/>
              <a:t>6. Makes Strategic Use of Color</a:t>
            </a:r>
          </a:p>
          <a:p>
            <a:r>
              <a:rPr lang="en-US" dirty="0"/>
              <a:t>✅ Color should </a:t>
            </a:r>
            <a:r>
              <a:rPr lang="en-US" b="1" dirty="0"/>
              <a:t>highlight important insights</a:t>
            </a:r>
            <a:r>
              <a:rPr lang="en-US" dirty="0"/>
              <a:t> but not overwhelm the viewer.</a:t>
            </a:r>
            <a:br>
              <a:rPr lang="en-US" dirty="0"/>
            </a:br>
            <a:r>
              <a:rPr lang="en-US" dirty="0"/>
              <a:t>📌 </a:t>
            </a:r>
            <a:r>
              <a:rPr lang="en-US" b="1" dirty="0"/>
              <a:t>Best Practices:</a:t>
            </a:r>
            <a:endParaRPr lang="en-US" dirty="0"/>
          </a:p>
          <a:p>
            <a:pPr>
              <a:buFont typeface="Arial" panose="020B0604020202020204" pitchFamily="34" charset="0"/>
              <a:buChar char="•"/>
            </a:pPr>
            <a:r>
              <a:rPr lang="en-US" b="1" dirty="0"/>
              <a:t>Green = Positive trends</a:t>
            </a:r>
            <a:r>
              <a:rPr lang="en-US" dirty="0"/>
              <a:t> (e.g., profit growth).</a:t>
            </a:r>
          </a:p>
          <a:p>
            <a:pPr>
              <a:buFont typeface="Arial" panose="020B0604020202020204" pitchFamily="34" charset="0"/>
              <a:buChar char="•"/>
            </a:pPr>
            <a:r>
              <a:rPr lang="en-US" b="1" dirty="0"/>
              <a:t>Red = Alerts or problems</a:t>
            </a:r>
            <a:r>
              <a:rPr lang="en-US" dirty="0"/>
              <a:t> (e.g., sales decline).</a:t>
            </a:r>
          </a:p>
          <a:p>
            <a:pPr>
              <a:buFont typeface="Arial" panose="020B0604020202020204" pitchFamily="34" charset="0"/>
              <a:buChar char="•"/>
            </a:pPr>
            <a:r>
              <a:rPr lang="en-US" b="1" dirty="0"/>
              <a:t>Neutral Colors = Background information</a:t>
            </a:r>
            <a:r>
              <a:rPr lang="en-US" dirty="0"/>
              <a:t> (e.g., light gray for secondary data).</a:t>
            </a:r>
          </a:p>
        </p:txBody>
      </p:sp>
    </p:spTree>
    <p:extLst>
      <p:ext uri="{BB962C8B-B14F-4D97-AF65-F5344CB8AC3E}">
        <p14:creationId xmlns:p14="http://schemas.microsoft.com/office/powerpoint/2010/main" val="4259813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Visual Practices</a:t>
            </a:r>
          </a:p>
        </p:txBody>
      </p:sp>
      <p:sp>
        <p:nvSpPr>
          <p:cNvPr id="3" name="Content Placeholder 2"/>
          <p:cNvSpPr>
            <a:spLocks noGrp="1"/>
          </p:cNvSpPr>
          <p:nvPr>
            <p:ph idx="1"/>
          </p:nvPr>
        </p:nvSpPr>
        <p:spPr>
          <a:xfrm>
            <a:off x="1097280" y="1451729"/>
            <a:ext cx="10058400" cy="2647359"/>
          </a:xfrm>
        </p:spPr>
        <p:txBody>
          <a:bodyPr>
            <a:noAutofit/>
          </a:bodyPr>
          <a:lstStyle/>
          <a:p>
            <a:pPr algn="just">
              <a:lnSpc>
                <a:spcPct val="100000"/>
              </a:lnSpc>
              <a:spcBef>
                <a:spcPts val="0"/>
              </a:spcBef>
              <a:spcAft>
                <a:spcPts val="0"/>
              </a:spcAft>
            </a:pPr>
            <a:r>
              <a:rPr lang="en-US" b="1" dirty="0">
                <a:solidFill>
                  <a:schemeClr val="tx1"/>
                </a:solidFill>
              </a:rPr>
              <a:t>Best visual practices</a:t>
            </a:r>
            <a:r>
              <a:rPr lang="en-US" dirty="0">
                <a:solidFill>
                  <a:schemeClr val="tx1"/>
                </a:solidFill>
              </a:rPr>
              <a:t>: </a:t>
            </a:r>
            <a:r>
              <a:rPr lang="en-US" dirty="0">
                <a:solidFill>
                  <a:srgbClr val="FF0000"/>
                </a:solidFill>
              </a:rPr>
              <a:t>there aren’t any hard and fast rules</a:t>
            </a:r>
            <a:r>
              <a:rPr lang="en-US" dirty="0">
                <a:solidFill>
                  <a:schemeClr val="tx1"/>
                </a:solidFill>
              </a:rPr>
              <a:t>, such as “do this and never do that”, It isn’t a black and white process. </a:t>
            </a:r>
          </a:p>
          <a:p>
            <a:pPr algn="just">
              <a:lnSpc>
                <a:spcPct val="100000"/>
              </a:lnSpc>
              <a:spcBef>
                <a:spcPts val="0"/>
              </a:spcBef>
              <a:spcAft>
                <a:spcPts val="0"/>
              </a:spcAft>
            </a:pPr>
            <a:endParaRPr lang="en-US" dirty="0">
              <a:solidFill>
                <a:schemeClr val="tx1"/>
              </a:solidFill>
            </a:endParaRPr>
          </a:p>
          <a:p>
            <a:pPr algn="just">
              <a:lnSpc>
                <a:spcPct val="100000"/>
              </a:lnSpc>
              <a:spcBef>
                <a:spcPts val="0"/>
              </a:spcBef>
              <a:spcAft>
                <a:spcPts val="0"/>
              </a:spcAft>
            </a:pPr>
            <a:r>
              <a:rPr lang="en-US" dirty="0">
                <a:solidFill>
                  <a:schemeClr val="tx1"/>
                </a:solidFill>
              </a:rPr>
              <a:t>There are, however, </a:t>
            </a:r>
            <a:r>
              <a:rPr lang="en-US" dirty="0">
                <a:solidFill>
                  <a:srgbClr val="FF0000"/>
                </a:solidFill>
              </a:rPr>
              <a:t>guidelines that make sense most of the time</a:t>
            </a:r>
            <a:r>
              <a:rPr lang="en-US" dirty="0">
                <a:solidFill>
                  <a:schemeClr val="tx1"/>
                </a:solidFill>
              </a:rPr>
              <a:t>. Many of these derive from studies done on how we as humans process things like </a:t>
            </a:r>
            <a:r>
              <a:rPr lang="en-US" b="1" dirty="0">
                <a:solidFill>
                  <a:schemeClr val="tx1"/>
                </a:solidFill>
              </a:rPr>
              <a:t>color</a:t>
            </a:r>
            <a:r>
              <a:rPr lang="en-US" dirty="0">
                <a:solidFill>
                  <a:schemeClr val="tx1"/>
                </a:solidFill>
              </a:rPr>
              <a:t>, </a:t>
            </a:r>
            <a:r>
              <a:rPr lang="en-US" b="1" dirty="0">
                <a:solidFill>
                  <a:schemeClr val="tx1"/>
                </a:solidFill>
              </a:rPr>
              <a:t>shape</a:t>
            </a:r>
            <a:r>
              <a:rPr lang="en-US" dirty="0">
                <a:solidFill>
                  <a:schemeClr val="tx1"/>
                </a:solidFill>
              </a:rPr>
              <a:t>, and </a:t>
            </a:r>
            <a:r>
              <a:rPr lang="en-US" b="1" dirty="0">
                <a:solidFill>
                  <a:schemeClr val="tx1"/>
                </a:solidFill>
              </a:rPr>
              <a:t>size</a:t>
            </a:r>
            <a:r>
              <a:rPr lang="en-US" dirty="0">
                <a:solidFill>
                  <a:schemeClr val="tx1"/>
                </a:solidFill>
              </a:rPr>
              <a:t>.</a:t>
            </a:r>
          </a:p>
          <a:p>
            <a:pPr algn="just">
              <a:lnSpc>
                <a:spcPct val="100000"/>
              </a:lnSpc>
              <a:spcBef>
                <a:spcPts val="0"/>
              </a:spcBef>
              <a:spcAft>
                <a:spcPts val="0"/>
              </a:spcAft>
            </a:pPr>
            <a:endParaRPr lang="en-US" dirty="0">
              <a:solidFill>
                <a:schemeClr val="tx1"/>
              </a:solidFill>
            </a:endParaRPr>
          </a:p>
          <a:p>
            <a:r>
              <a:rPr lang="en-US" b="1" i="1" dirty="0">
                <a:solidFill>
                  <a:srgbClr val="C00000"/>
                </a:solidFill>
              </a:rPr>
              <a:t>Good and Bad Visualization</a:t>
            </a:r>
          </a:p>
          <a:p>
            <a:pPr>
              <a:lnSpc>
                <a:spcPct val="100000"/>
              </a:lnSpc>
              <a:spcBef>
                <a:spcPts val="0"/>
              </a:spcBef>
              <a:spcAft>
                <a:spcPts val="0"/>
              </a:spcAft>
            </a:pPr>
            <a:endParaRPr lang="en-US"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23</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sp>
        <p:nvSpPr>
          <p:cNvPr id="5" name="Cloud Callout 4"/>
          <p:cNvSpPr/>
          <p:nvPr/>
        </p:nvSpPr>
        <p:spPr>
          <a:xfrm>
            <a:off x="8996203" y="3489489"/>
            <a:ext cx="1986116" cy="609599"/>
          </a:xfrm>
          <a:prstGeom prst="cloudCallout">
            <a:avLst>
              <a:gd name="adj1" fmla="val -85148"/>
              <a:gd name="adj2" fmla="val -70131"/>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Charts and Dashboards</a:t>
            </a:r>
          </a:p>
        </p:txBody>
      </p:sp>
      <p:pic>
        <p:nvPicPr>
          <p:cNvPr id="7" name="Picture 6"/>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1204" t="7751" r="11204" b="5690"/>
          <a:stretch/>
        </p:blipFill>
        <p:spPr>
          <a:xfrm>
            <a:off x="4817806" y="3386877"/>
            <a:ext cx="2684207" cy="2315130"/>
          </a:xfrm>
          <a:prstGeom prst="rect">
            <a:avLst/>
          </a:prstGeom>
        </p:spPr>
      </p:pic>
      <p:sp>
        <p:nvSpPr>
          <p:cNvPr id="9" name="Rectangle 8"/>
          <p:cNvSpPr/>
          <p:nvPr/>
        </p:nvSpPr>
        <p:spPr>
          <a:xfrm>
            <a:off x="1097280" y="5666914"/>
            <a:ext cx="10058400" cy="646331"/>
          </a:xfrm>
          <a:prstGeom prst="rect">
            <a:avLst/>
          </a:prstGeom>
        </p:spPr>
        <p:txBody>
          <a:bodyPr wrap="square">
            <a:spAutoFit/>
          </a:bodyPr>
          <a:lstStyle/>
          <a:p>
            <a:pPr algn="just"/>
            <a:r>
              <a:rPr lang="en-US" dirty="0"/>
              <a:t>Pie charts are best used when there are 2-3 items that make up a whole. Any more than that, and it’s difficult for the human eye to distinguish between the parts of a circle.</a:t>
            </a:r>
          </a:p>
        </p:txBody>
      </p:sp>
      <p:sp>
        <p:nvSpPr>
          <p:cNvPr id="10" name="Rectangle 9"/>
          <p:cNvSpPr/>
          <p:nvPr/>
        </p:nvSpPr>
        <p:spPr>
          <a:xfrm>
            <a:off x="8367232" y="5015246"/>
            <a:ext cx="2788448" cy="646331"/>
          </a:xfrm>
          <a:prstGeom prst="rect">
            <a:avLst/>
          </a:prstGeom>
        </p:spPr>
        <p:txBody>
          <a:bodyPr wrap="square">
            <a:spAutoFit/>
          </a:bodyPr>
          <a:lstStyle/>
          <a:p>
            <a:pPr algn="ctr"/>
            <a:r>
              <a:rPr lang="en-US" dirty="0">
                <a:solidFill>
                  <a:srgbClr val="00B0F0"/>
                </a:solidFill>
              </a:rPr>
              <a:t>Is “China” bigger than “Other”? </a:t>
            </a:r>
          </a:p>
        </p:txBody>
      </p:sp>
    </p:spTree>
    <p:extLst>
      <p:ext uri="{BB962C8B-B14F-4D97-AF65-F5344CB8AC3E}">
        <p14:creationId xmlns:p14="http://schemas.microsoft.com/office/powerpoint/2010/main" val="4056431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Visual Practices</a:t>
            </a:r>
          </a:p>
        </p:txBody>
      </p:sp>
      <p:sp>
        <p:nvSpPr>
          <p:cNvPr id="3" name="Content Placeholder 2"/>
          <p:cNvSpPr>
            <a:spLocks noGrp="1"/>
          </p:cNvSpPr>
          <p:nvPr>
            <p:ph idx="1"/>
          </p:nvPr>
        </p:nvSpPr>
        <p:spPr>
          <a:xfrm>
            <a:off x="1097280" y="1451729"/>
            <a:ext cx="10058400" cy="1075161"/>
          </a:xfrm>
        </p:spPr>
        <p:txBody>
          <a:bodyPr>
            <a:noAutofit/>
          </a:bodyPr>
          <a:lstStyle/>
          <a:p>
            <a:pPr>
              <a:lnSpc>
                <a:spcPct val="100000"/>
              </a:lnSpc>
              <a:spcBef>
                <a:spcPts val="0"/>
              </a:spcBef>
              <a:spcAft>
                <a:spcPts val="0"/>
              </a:spcAft>
            </a:pPr>
            <a:r>
              <a:rPr lang="en-US" dirty="0">
                <a:solidFill>
                  <a:schemeClr val="tx1"/>
                </a:solidFill>
              </a:rPr>
              <a:t>How about Bar chart ?</a:t>
            </a:r>
          </a:p>
          <a:p>
            <a:pPr>
              <a:lnSpc>
                <a:spcPct val="100000"/>
              </a:lnSpc>
              <a:spcBef>
                <a:spcPts val="0"/>
              </a:spcBef>
              <a:spcAft>
                <a:spcPts val="0"/>
              </a:spcAft>
            </a:pPr>
            <a:endParaRPr lang="en-US" dirty="0">
              <a:solidFill>
                <a:schemeClr val="tx1"/>
              </a:solidFill>
            </a:endParaRPr>
          </a:p>
          <a:p>
            <a:pPr>
              <a:lnSpc>
                <a:spcPct val="100000"/>
              </a:lnSpc>
              <a:spcBef>
                <a:spcPts val="0"/>
              </a:spcBef>
              <a:spcAft>
                <a:spcPts val="0"/>
              </a:spcAft>
            </a:pPr>
            <a:r>
              <a:rPr lang="en-US" dirty="0">
                <a:solidFill>
                  <a:srgbClr val="C00000"/>
                </a:solidFill>
              </a:rPr>
              <a:t>Eyes are more sensitive to length of bars than parts of a circle. </a:t>
            </a:r>
          </a:p>
          <a:p>
            <a:pPr>
              <a:lnSpc>
                <a:spcPct val="100000"/>
              </a:lnSpc>
              <a:spcBef>
                <a:spcPts val="0"/>
              </a:spcBef>
              <a:spcAft>
                <a:spcPts val="0"/>
              </a:spcAft>
            </a:pPr>
            <a:endParaRPr lang="en-US"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24</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28852" y="2272197"/>
            <a:ext cx="5133421" cy="3894555"/>
          </a:xfrm>
          <a:prstGeom prst="rect">
            <a:avLst/>
          </a:prstGeom>
        </p:spPr>
      </p:pic>
    </p:spTree>
    <p:extLst>
      <p:ext uri="{BB962C8B-B14F-4D97-AF65-F5344CB8AC3E}">
        <p14:creationId xmlns:p14="http://schemas.microsoft.com/office/powerpoint/2010/main" val="2303162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Visual Practices</a:t>
            </a:r>
          </a:p>
        </p:txBody>
      </p:sp>
      <p:sp>
        <p:nvSpPr>
          <p:cNvPr id="3" name="Content Placeholder 2"/>
          <p:cNvSpPr>
            <a:spLocks noGrp="1"/>
          </p:cNvSpPr>
          <p:nvPr>
            <p:ph idx="1"/>
          </p:nvPr>
        </p:nvSpPr>
        <p:spPr>
          <a:xfrm>
            <a:off x="1097280" y="1451729"/>
            <a:ext cx="10058400" cy="357406"/>
          </a:xfrm>
        </p:spPr>
        <p:txBody>
          <a:bodyPr>
            <a:noAutofit/>
          </a:bodyPr>
          <a:lstStyle/>
          <a:p>
            <a:pPr>
              <a:lnSpc>
                <a:spcPct val="100000"/>
              </a:lnSpc>
              <a:spcBef>
                <a:spcPts val="0"/>
              </a:spcBef>
              <a:spcAft>
                <a:spcPts val="0"/>
              </a:spcAft>
            </a:pPr>
            <a:r>
              <a:rPr lang="en-US" dirty="0">
                <a:solidFill>
                  <a:schemeClr val="tx1"/>
                </a:solidFill>
              </a:rPr>
              <a:t>Bad example #2: Horizontal bar charts</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25</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605" y="1756924"/>
            <a:ext cx="5095875" cy="3492373"/>
          </a:xfrm>
          <a:prstGeom prst="rect">
            <a:avLst/>
          </a:prstGeom>
        </p:spPr>
      </p:pic>
      <p:sp>
        <p:nvSpPr>
          <p:cNvPr id="6" name="Rectangle 5"/>
          <p:cNvSpPr/>
          <p:nvPr/>
        </p:nvSpPr>
        <p:spPr>
          <a:xfrm>
            <a:off x="782648" y="5233479"/>
            <a:ext cx="6096000" cy="923330"/>
          </a:xfrm>
          <a:prstGeom prst="rect">
            <a:avLst/>
          </a:prstGeom>
        </p:spPr>
        <p:txBody>
          <a:bodyPr>
            <a:spAutoFit/>
          </a:bodyPr>
          <a:lstStyle/>
          <a:p>
            <a:pPr algn="just"/>
            <a:r>
              <a:rPr lang="en-US" dirty="0">
                <a:solidFill>
                  <a:srgbClr val="FF0000"/>
                </a:solidFill>
              </a:rPr>
              <a:t>Horizontal bar charts suffer from the same issue as pie charts: once there are too many categories, you run out of space to include text and it becomes hard to digest</a:t>
            </a:r>
          </a:p>
        </p:txBody>
      </p:sp>
      <p:pic>
        <p:nvPicPr>
          <p:cNvPr id="9" name="Picture 8"/>
          <p:cNvPicPr>
            <a:picLocks noChangeAspect="1"/>
          </p:cNvPicPr>
          <p:nvPr/>
        </p:nvPicPr>
        <p:blipFill>
          <a:blip r:embed="rId3">
            <a:clrChange>
              <a:clrFrom>
                <a:srgbClr val="404040"/>
              </a:clrFrom>
              <a:clrTo>
                <a:srgbClr val="404040">
                  <a:alpha val="0"/>
                </a:srgbClr>
              </a:clrTo>
            </a:clrChange>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042788" y="1451729"/>
            <a:ext cx="3032744" cy="4769260"/>
          </a:xfrm>
          <a:prstGeom prst="rect">
            <a:avLst/>
          </a:prstGeom>
        </p:spPr>
      </p:pic>
    </p:spTree>
    <p:extLst>
      <p:ext uri="{BB962C8B-B14F-4D97-AF65-F5344CB8AC3E}">
        <p14:creationId xmlns:p14="http://schemas.microsoft.com/office/powerpoint/2010/main" val="1291963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Layout</a:t>
            </a:r>
          </a:p>
        </p:txBody>
      </p:sp>
      <p:sp>
        <p:nvSpPr>
          <p:cNvPr id="3" name="Content Placeholder 2"/>
          <p:cNvSpPr>
            <a:spLocks noGrp="1"/>
          </p:cNvSpPr>
          <p:nvPr>
            <p:ph idx="1"/>
          </p:nvPr>
        </p:nvSpPr>
        <p:spPr>
          <a:xfrm>
            <a:off x="1097280" y="1451729"/>
            <a:ext cx="10058400" cy="809690"/>
          </a:xfrm>
        </p:spPr>
        <p:txBody>
          <a:bodyPr>
            <a:noAutofit/>
          </a:bodyPr>
          <a:lstStyle/>
          <a:p>
            <a:pPr algn="just">
              <a:lnSpc>
                <a:spcPct val="100000"/>
              </a:lnSpc>
              <a:spcBef>
                <a:spcPts val="0"/>
              </a:spcBef>
              <a:spcAft>
                <a:spcPts val="0"/>
              </a:spcAft>
            </a:pPr>
            <a:r>
              <a:rPr lang="en-US" b="1" dirty="0">
                <a:solidFill>
                  <a:schemeClr val="tx1"/>
                </a:solidFill>
              </a:rPr>
              <a:t>Layout Guidelines</a:t>
            </a:r>
            <a:r>
              <a:rPr lang="en-US" dirty="0">
                <a:solidFill>
                  <a:schemeClr val="tx1"/>
                </a:solidFill>
              </a:rPr>
              <a:t>: Top-left Layout, Emphasizing Box, Inverted Pyramid, Flow Guidelines. </a:t>
            </a:r>
          </a:p>
          <a:p>
            <a:pPr algn="just">
              <a:lnSpc>
                <a:spcPct val="100000"/>
              </a:lnSpc>
              <a:spcBef>
                <a:spcPts val="0"/>
              </a:spcBef>
              <a:spcAft>
                <a:spcPts val="0"/>
              </a:spcAft>
            </a:pPr>
            <a:endParaRPr lang="en-US" b="1" dirty="0">
              <a:solidFill>
                <a:schemeClr val="tx1"/>
              </a:solidFill>
            </a:endParaRPr>
          </a:p>
          <a:p>
            <a:pPr algn="just">
              <a:lnSpc>
                <a:spcPct val="100000"/>
              </a:lnSpc>
              <a:spcBef>
                <a:spcPts val="0"/>
              </a:spcBef>
              <a:spcAft>
                <a:spcPts val="0"/>
              </a:spcAft>
            </a:pPr>
            <a:r>
              <a:rPr lang="en-US" b="1" dirty="0">
                <a:solidFill>
                  <a:schemeClr val="tx1"/>
                </a:solidFill>
              </a:rPr>
              <a:t>Top-left Layout</a:t>
            </a:r>
            <a:r>
              <a:rPr lang="en-US" dirty="0">
                <a:solidFill>
                  <a:schemeClr val="tx1"/>
                </a:solidFill>
              </a:rPr>
              <a:t>: the most important thing should be in the top left: the headline, the instructions, the most important chart.	</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26</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a:extLst>
              <a:ext uri="{FF2B5EF4-FFF2-40B4-BE49-F238E27FC236}">
                <a16:creationId xmlns:a16="http://schemas.microsoft.com/office/drawing/2014/main" id="{AC775654-0397-9045-96E7-5324E45778B4}"/>
              </a:ext>
            </a:extLst>
          </p:cNvPr>
          <p:cNvPicPr>
            <a:picLocks noChangeAspect="1" noChangeArrowheads="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b="22912"/>
          <a:stretch/>
        </p:blipFill>
        <p:spPr bwMode="auto">
          <a:xfrm>
            <a:off x="6469703" y="2448232"/>
            <a:ext cx="4685977" cy="380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97280" y="2959198"/>
            <a:ext cx="4418646" cy="369332"/>
          </a:xfrm>
          <a:prstGeom prst="rect">
            <a:avLst/>
          </a:prstGeom>
        </p:spPr>
        <p:txBody>
          <a:bodyPr wrap="none">
            <a:spAutoFit/>
          </a:bodyPr>
          <a:lstStyle/>
          <a:p>
            <a:r>
              <a:rPr lang="en-GB" b="1" dirty="0">
                <a:solidFill>
                  <a:srgbClr val="002060"/>
                </a:solidFill>
                <a:latin typeface="Calibri" charset="0"/>
                <a:ea typeface="ＭＳ Ｐゴシック" charset="0"/>
                <a:cs typeface="ＭＳ Ｐゴシック" charset="0"/>
              </a:rPr>
              <a:t>The message is the geographical distribution</a:t>
            </a:r>
            <a:endParaRPr lang="en-US" b="1" dirty="0">
              <a:solidFill>
                <a:srgbClr val="002060"/>
              </a:solidFill>
            </a:endParaRPr>
          </a:p>
        </p:txBody>
      </p:sp>
      <p:sp>
        <p:nvSpPr>
          <p:cNvPr id="7" name="Rectangle 6"/>
          <p:cNvSpPr/>
          <p:nvPr/>
        </p:nvSpPr>
        <p:spPr>
          <a:xfrm>
            <a:off x="1097280" y="5594244"/>
            <a:ext cx="3876767" cy="369332"/>
          </a:xfrm>
          <a:prstGeom prst="rect">
            <a:avLst/>
          </a:prstGeom>
        </p:spPr>
        <p:txBody>
          <a:bodyPr wrap="none">
            <a:spAutoFit/>
          </a:bodyPr>
          <a:lstStyle/>
          <a:p>
            <a:pPr algn="just">
              <a:lnSpc>
                <a:spcPct val="100000"/>
              </a:lnSpc>
              <a:spcBef>
                <a:spcPts val="0"/>
              </a:spcBef>
              <a:spcAft>
                <a:spcPts val="0"/>
              </a:spcAft>
            </a:pPr>
            <a:r>
              <a:rPr lang="en-US" dirty="0">
                <a:solidFill>
                  <a:srgbClr val="FF0000"/>
                </a:solidFill>
              </a:rPr>
              <a:t>The logo should be in the bottom right!</a:t>
            </a:r>
          </a:p>
        </p:txBody>
      </p:sp>
      <p:sp>
        <p:nvSpPr>
          <p:cNvPr id="9" name="Right Arrow 8"/>
          <p:cNvSpPr/>
          <p:nvPr/>
        </p:nvSpPr>
        <p:spPr>
          <a:xfrm>
            <a:off x="4974047" y="3328531"/>
            <a:ext cx="1082624" cy="247052"/>
          </a:xfrm>
          <a:prstGeom prst="rightArrow">
            <a:avLst/>
          </a:prstGeom>
          <a:solidFill>
            <a:srgbClr val="C0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473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Layout</a:t>
            </a:r>
          </a:p>
        </p:txBody>
      </p:sp>
      <p:sp>
        <p:nvSpPr>
          <p:cNvPr id="3" name="Content Placeholder 2"/>
          <p:cNvSpPr>
            <a:spLocks noGrp="1"/>
          </p:cNvSpPr>
          <p:nvPr>
            <p:ph idx="1"/>
          </p:nvPr>
        </p:nvSpPr>
        <p:spPr>
          <a:xfrm>
            <a:off x="1097280" y="1451729"/>
            <a:ext cx="10058400" cy="917845"/>
          </a:xfrm>
        </p:spPr>
        <p:txBody>
          <a:bodyPr>
            <a:noAutofit/>
          </a:bodyPr>
          <a:lstStyle/>
          <a:p>
            <a:pPr algn="just">
              <a:lnSpc>
                <a:spcPct val="100000"/>
              </a:lnSpc>
              <a:spcBef>
                <a:spcPts val="0"/>
              </a:spcBef>
              <a:spcAft>
                <a:spcPts val="0"/>
              </a:spcAft>
            </a:pPr>
            <a:r>
              <a:rPr lang="en-US" sz="1800" b="1" dirty="0">
                <a:solidFill>
                  <a:schemeClr val="tx1"/>
                </a:solidFill>
              </a:rPr>
              <a:t>Different Layout</a:t>
            </a:r>
            <a:r>
              <a:rPr lang="en-US" sz="1800" dirty="0">
                <a:solidFill>
                  <a:schemeClr val="tx1"/>
                </a:solidFill>
              </a:rPr>
              <a:t>: time series to the top, and included the season data too. With this and the title, the dashboard’s message is completely different.</a:t>
            </a:r>
          </a:p>
          <a:p>
            <a:pPr>
              <a:lnSpc>
                <a:spcPct val="100000"/>
              </a:lnSpc>
              <a:spcBef>
                <a:spcPts val="0"/>
              </a:spcBef>
              <a:spcAft>
                <a:spcPts val="0"/>
              </a:spcAft>
            </a:pPr>
            <a:endParaRPr lang="en-US" sz="18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27</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2">
            <a:extLst>
              <a:ext uri="{FF2B5EF4-FFF2-40B4-BE49-F238E27FC236}">
                <a16:creationId xmlns:a16="http://schemas.microsoft.com/office/drawing/2014/main" id="{0F9724CB-1028-46FB-BAB9-19B10CEAF344}"/>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b="22912"/>
          <a:stretch/>
        </p:blipFill>
        <p:spPr bwMode="auto">
          <a:xfrm>
            <a:off x="6632705" y="2164159"/>
            <a:ext cx="4522975" cy="400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633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Layout</a:t>
            </a:r>
          </a:p>
        </p:txBody>
      </p:sp>
      <p:sp>
        <p:nvSpPr>
          <p:cNvPr id="3" name="Content Placeholder 2"/>
          <p:cNvSpPr>
            <a:spLocks noGrp="1"/>
          </p:cNvSpPr>
          <p:nvPr>
            <p:ph idx="1"/>
          </p:nvPr>
        </p:nvSpPr>
        <p:spPr>
          <a:xfrm>
            <a:off x="1097280" y="1451729"/>
            <a:ext cx="10058400" cy="790026"/>
          </a:xfrm>
        </p:spPr>
        <p:txBody>
          <a:bodyPr>
            <a:noAutofit/>
          </a:bodyPr>
          <a:lstStyle/>
          <a:p>
            <a:pPr>
              <a:lnSpc>
                <a:spcPct val="100000"/>
              </a:lnSpc>
              <a:spcBef>
                <a:spcPts val="0"/>
              </a:spcBef>
              <a:spcAft>
                <a:spcPts val="0"/>
              </a:spcAft>
            </a:pPr>
            <a:r>
              <a:rPr lang="en-US" b="1" dirty="0">
                <a:solidFill>
                  <a:schemeClr val="tx1"/>
                </a:solidFill>
              </a:rPr>
              <a:t>Emphasizing Box: </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28</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7" name="Picture 3">
            <a:extLst>
              <a:ext uri="{FF2B5EF4-FFF2-40B4-BE49-F238E27FC236}">
                <a16:creationId xmlns:a16="http://schemas.microsoft.com/office/drawing/2014/main" id="{45407F64-9D5A-4142-ADC3-12C176B1C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3927" y="2517058"/>
            <a:ext cx="6261754" cy="356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6443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Layout</a:t>
            </a:r>
          </a:p>
        </p:txBody>
      </p:sp>
      <p:sp>
        <p:nvSpPr>
          <p:cNvPr id="3" name="Content Placeholder 2"/>
          <p:cNvSpPr>
            <a:spLocks noGrp="1"/>
          </p:cNvSpPr>
          <p:nvPr>
            <p:ph idx="1"/>
          </p:nvPr>
        </p:nvSpPr>
        <p:spPr>
          <a:xfrm>
            <a:off x="1097280" y="1451729"/>
            <a:ext cx="10058400" cy="1435268"/>
          </a:xfrm>
        </p:spPr>
        <p:txBody>
          <a:bodyPr>
            <a:noAutofit/>
          </a:bodyPr>
          <a:lstStyle/>
          <a:p>
            <a:pPr>
              <a:lnSpc>
                <a:spcPct val="100000"/>
              </a:lnSpc>
              <a:spcBef>
                <a:spcPts val="0"/>
              </a:spcBef>
              <a:spcAft>
                <a:spcPts val="0"/>
              </a:spcAft>
            </a:pPr>
            <a:r>
              <a:rPr lang="en-US" dirty="0">
                <a:solidFill>
                  <a:schemeClr val="tx1"/>
                </a:solidFill>
              </a:rPr>
              <a:t>Inverted Pyramid Metaphor:</a:t>
            </a:r>
          </a:p>
          <a:p>
            <a:pPr lvl="1" algn="just">
              <a:lnSpc>
                <a:spcPct val="100000"/>
              </a:lnSpc>
              <a:spcBef>
                <a:spcPts val="0"/>
              </a:spcBef>
              <a:spcAft>
                <a:spcPts val="0"/>
              </a:spcAft>
            </a:pPr>
            <a:r>
              <a:rPr lang="en-US" dirty="0">
                <a:solidFill>
                  <a:schemeClr val="tx1"/>
                </a:solidFill>
              </a:rPr>
              <a:t>Used by </a:t>
            </a:r>
            <a:r>
              <a:rPr lang="en-US" b="1" dirty="0">
                <a:solidFill>
                  <a:schemeClr val="tx1"/>
                </a:solidFill>
              </a:rPr>
              <a:t>journalist</a:t>
            </a:r>
            <a:r>
              <a:rPr lang="en-US" dirty="0">
                <a:solidFill>
                  <a:schemeClr val="tx1"/>
                </a:solidFill>
              </a:rPr>
              <a:t> to illustrate how information should be prioritized and structured in text. </a:t>
            </a:r>
          </a:p>
          <a:p>
            <a:pPr lvl="1" algn="just">
              <a:lnSpc>
                <a:spcPct val="100000"/>
              </a:lnSpc>
              <a:spcBef>
                <a:spcPts val="0"/>
              </a:spcBef>
              <a:spcAft>
                <a:spcPts val="0"/>
              </a:spcAft>
            </a:pPr>
            <a:r>
              <a:rPr lang="en-US" dirty="0">
                <a:solidFill>
                  <a:schemeClr val="tx1"/>
                </a:solidFill>
              </a:rPr>
              <a:t>The widest part at the top represents the most substantial, interesting, and important information.</a:t>
            </a:r>
          </a:p>
          <a:p>
            <a:pPr lvl="1" algn="just">
              <a:lnSpc>
                <a:spcPct val="100000"/>
              </a:lnSpc>
              <a:spcBef>
                <a:spcPts val="0"/>
              </a:spcBef>
              <a:spcAft>
                <a:spcPts val="0"/>
              </a:spcAft>
            </a:pPr>
            <a:r>
              <a:rPr lang="en-US" dirty="0">
                <a:solidFill>
                  <a:schemeClr val="tx1"/>
                </a:solidFill>
              </a:rPr>
              <a:t>The tapering lower portion illustrates that other material (of diminishing importance).</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29</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grpSp>
        <p:nvGrpSpPr>
          <p:cNvPr id="14" name="Group 13"/>
          <p:cNvGrpSpPr/>
          <p:nvPr/>
        </p:nvGrpSpPr>
        <p:grpSpPr>
          <a:xfrm>
            <a:off x="5309418" y="2886997"/>
            <a:ext cx="5761704" cy="3210318"/>
            <a:chOff x="5309418" y="2886997"/>
            <a:chExt cx="5761704" cy="3210318"/>
          </a:xfrm>
        </p:grpSpPr>
        <p:sp>
          <p:nvSpPr>
            <p:cNvPr id="6" name="Triangle 2">
              <a:extLst>
                <a:ext uri="{FF2B5EF4-FFF2-40B4-BE49-F238E27FC236}">
                  <a16:creationId xmlns:a16="http://schemas.microsoft.com/office/drawing/2014/main" id="{E6D75B84-2A69-4948-A547-82D967A15985}"/>
                </a:ext>
              </a:extLst>
            </p:cNvPr>
            <p:cNvSpPr/>
            <p:nvPr/>
          </p:nvSpPr>
          <p:spPr>
            <a:xfrm rot="10800000">
              <a:off x="5309418" y="2886997"/>
              <a:ext cx="5761704" cy="3210318"/>
            </a:xfrm>
            <a:prstGeom prst="triangle">
              <a:avLst>
                <a:gd name="adj" fmla="val 49830"/>
              </a:avLst>
            </a:prstGeom>
            <a:noFill/>
            <a:ln w="603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a:extLst>
                <a:ext uri="{FF2B5EF4-FFF2-40B4-BE49-F238E27FC236}">
                  <a16:creationId xmlns:a16="http://schemas.microsoft.com/office/drawing/2014/main" id="{4BCEEDA9-6E74-4054-B815-089C8FB462E2}"/>
                </a:ext>
              </a:extLst>
            </p:cNvPr>
            <p:cNvSpPr txBox="1"/>
            <p:nvPr/>
          </p:nvSpPr>
          <p:spPr>
            <a:xfrm>
              <a:off x="5986127" y="2967798"/>
              <a:ext cx="4622324" cy="861774"/>
            </a:xfrm>
            <a:prstGeom prst="rect">
              <a:avLst/>
            </a:prstGeom>
            <a:noFill/>
            <a:ln>
              <a:noFill/>
            </a:ln>
          </p:spPr>
          <p:txBody>
            <a:bodyPr wrap="square" rtlCol="0">
              <a:spAutoFit/>
            </a:bodyPr>
            <a:lstStyle/>
            <a:p>
              <a:pPr algn="ctr"/>
              <a:r>
                <a:rPr lang="en-US" sz="3200" b="1" dirty="0">
                  <a:solidFill>
                    <a:srgbClr val="C00000"/>
                  </a:solidFill>
                  <a:latin typeface="+mj-lt"/>
                </a:rPr>
                <a:t>Most Newsworthy Info</a:t>
              </a:r>
            </a:p>
            <a:p>
              <a:pPr algn="ctr"/>
              <a:r>
                <a:rPr lang="en-US" dirty="0">
                  <a:solidFill>
                    <a:srgbClr val="002060"/>
                  </a:solidFill>
                  <a:latin typeface="+mj-lt"/>
                </a:rPr>
                <a:t>Who? What? When? Where? Why? How?</a:t>
              </a:r>
            </a:p>
          </p:txBody>
        </p:sp>
        <p:sp>
          <p:nvSpPr>
            <p:cNvPr id="9" name="TextBox 8">
              <a:extLst>
                <a:ext uri="{FF2B5EF4-FFF2-40B4-BE49-F238E27FC236}">
                  <a16:creationId xmlns:a16="http://schemas.microsoft.com/office/drawing/2014/main" id="{1858C566-A1BC-48A3-A440-D1FA45130C20}"/>
                </a:ext>
              </a:extLst>
            </p:cNvPr>
            <p:cNvSpPr txBox="1"/>
            <p:nvPr/>
          </p:nvSpPr>
          <p:spPr>
            <a:xfrm>
              <a:off x="6511049" y="3783648"/>
              <a:ext cx="3344680" cy="584775"/>
            </a:xfrm>
            <a:prstGeom prst="rect">
              <a:avLst/>
            </a:prstGeom>
            <a:noFill/>
            <a:ln>
              <a:noFill/>
            </a:ln>
          </p:spPr>
          <p:txBody>
            <a:bodyPr wrap="square" rtlCol="0">
              <a:spAutoFit/>
            </a:bodyPr>
            <a:lstStyle/>
            <a:p>
              <a:pPr algn="ctr"/>
              <a:r>
                <a:rPr lang="en-US" sz="3200" b="1" dirty="0">
                  <a:solidFill>
                    <a:srgbClr val="C00000"/>
                  </a:solidFill>
                  <a:latin typeface="+mj-lt"/>
                </a:rPr>
                <a:t>Important Details</a:t>
              </a:r>
            </a:p>
          </p:txBody>
        </p:sp>
        <p:sp>
          <p:nvSpPr>
            <p:cNvPr id="10" name="TextBox 9">
              <a:extLst>
                <a:ext uri="{FF2B5EF4-FFF2-40B4-BE49-F238E27FC236}">
                  <a16:creationId xmlns:a16="http://schemas.microsoft.com/office/drawing/2014/main" id="{457A9A99-FD64-4A1D-A081-9EB987A59DCE}"/>
                </a:ext>
              </a:extLst>
            </p:cNvPr>
            <p:cNvSpPr txBox="1"/>
            <p:nvPr/>
          </p:nvSpPr>
          <p:spPr>
            <a:xfrm>
              <a:off x="7218577" y="4627214"/>
              <a:ext cx="1929623" cy="830997"/>
            </a:xfrm>
            <a:prstGeom prst="rect">
              <a:avLst/>
            </a:prstGeom>
            <a:noFill/>
            <a:ln>
              <a:noFill/>
            </a:ln>
          </p:spPr>
          <p:txBody>
            <a:bodyPr wrap="square" rtlCol="0">
              <a:spAutoFit/>
            </a:bodyPr>
            <a:lstStyle/>
            <a:p>
              <a:pPr algn="ctr"/>
              <a:r>
                <a:rPr lang="en-US" sz="2400" b="1" dirty="0">
                  <a:solidFill>
                    <a:srgbClr val="C00000"/>
                  </a:solidFill>
                  <a:latin typeface="+mj-lt"/>
                </a:rPr>
                <a:t>Other General Info</a:t>
              </a:r>
            </a:p>
          </p:txBody>
        </p:sp>
        <p:cxnSp>
          <p:nvCxnSpPr>
            <p:cNvPr id="11" name="Straight Connector 10">
              <a:extLst>
                <a:ext uri="{FF2B5EF4-FFF2-40B4-BE49-F238E27FC236}">
                  <a16:creationId xmlns:a16="http://schemas.microsoft.com/office/drawing/2014/main" id="{1EAB9D8A-02B9-46FE-82B1-555790419486}"/>
                </a:ext>
              </a:extLst>
            </p:cNvPr>
            <p:cNvCxnSpPr>
              <a:cxnSpLocks/>
            </p:cNvCxnSpPr>
            <p:nvPr/>
          </p:nvCxnSpPr>
          <p:spPr>
            <a:xfrm>
              <a:off x="6720543" y="4526862"/>
              <a:ext cx="2926080" cy="0"/>
            </a:xfrm>
            <a:prstGeom prst="line">
              <a:avLst/>
            </a:prstGeom>
            <a:ln w="6350" cmpd="sng">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308E1C9-78CC-42D5-8FF9-FD57B51218C8}"/>
                </a:ext>
              </a:extLst>
            </p:cNvPr>
            <p:cNvCxnSpPr/>
            <p:nvPr/>
          </p:nvCxnSpPr>
          <p:spPr>
            <a:xfrm>
              <a:off x="6096049" y="3752460"/>
              <a:ext cx="4206240" cy="0"/>
            </a:xfrm>
            <a:prstGeom prst="line">
              <a:avLst/>
            </a:prstGeom>
            <a:ln w="6350" cmpd="sng">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1122577" y="4466099"/>
            <a:ext cx="4088520" cy="1631216"/>
          </a:xfrm>
          <a:prstGeom prst="rect">
            <a:avLst/>
          </a:prstGeom>
        </p:spPr>
        <p:txBody>
          <a:bodyPr wrap="square">
            <a:spAutoFit/>
          </a:bodyPr>
          <a:lstStyle/>
          <a:p>
            <a:pPr algn="just">
              <a:lnSpc>
                <a:spcPct val="100000"/>
              </a:lnSpc>
              <a:spcBef>
                <a:spcPts val="0"/>
              </a:spcBef>
              <a:spcAft>
                <a:spcPts val="0"/>
              </a:spcAft>
            </a:pPr>
            <a:r>
              <a:rPr lang="en-US" sz="2000" dirty="0">
                <a:solidFill>
                  <a:srgbClr val="002060"/>
                </a:solidFill>
              </a:rPr>
              <a:t>This metaphor holds true for a dashboard – the most important, newsworthy information should be at the top and the importance of information should filter down.</a:t>
            </a:r>
          </a:p>
        </p:txBody>
      </p:sp>
    </p:spTree>
    <p:extLst>
      <p:ext uri="{BB962C8B-B14F-4D97-AF65-F5344CB8AC3E}">
        <p14:creationId xmlns:p14="http://schemas.microsoft.com/office/powerpoint/2010/main" val="1319159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Definition</a:t>
            </a:r>
          </a:p>
        </p:txBody>
      </p:sp>
      <p:sp>
        <p:nvSpPr>
          <p:cNvPr id="3" name="Content Placeholder 2"/>
          <p:cNvSpPr>
            <a:spLocks noGrp="1"/>
          </p:cNvSpPr>
          <p:nvPr>
            <p:ph idx="1"/>
          </p:nvPr>
        </p:nvSpPr>
        <p:spPr>
          <a:xfrm>
            <a:off x="1097280" y="1451729"/>
            <a:ext cx="10058400" cy="770361"/>
          </a:xfrm>
        </p:spPr>
        <p:txBody>
          <a:bodyPr>
            <a:noAutofit/>
          </a:bodyPr>
          <a:lstStyle/>
          <a:p>
            <a:pPr algn="just">
              <a:lnSpc>
                <a:spcPct val="100000"/>
              </a:lnSpc>
              <a:spcBef>
                <a:spcPts val="0"/>
              </a:spcBef>
              <a:spcAft>
                <a:spcPts val="0"/>
              </a:spcAft>
            </a:pPr>
            <a:r>
              <a:rPr lang="en-US" b="1" dirty="0">
                <a:solidFill>
                  <a:schemeClr val="tx1"/>
                </a:solidFill>
              </a:rPr>
              <a:t>Data visualization </a:t>
            </a:r>
            <a:r>
              <a:rPr lang="en-US" dirty="0">
                <a:solidFill>
                  <a:schemeClr val="tx1"/>
                </a:solidFill>
              </a:rPr>
              <a:t>usually comprises the final step in the </a:t>
            </a:r>
            <a:r>
              <a:rPr lang="en-US" dirty="0">
                <a:solidFill>
                  <a:srgbClr val="C00000"/>
                </a:solidFill>
              </a:rPr>
              <a:t>data analysis process</a:t>
            </a:r>
            <a:r>
              <a:rPr lang="en-US" dirty="0">
                <a:solidFill>
                  <a:schemeClr val="tx1"/>
                </a:solidFill>
              </a:rPr>
              <a:t>. To recap, the data analysis process can be set out as follows:</a:t>
            </a:r>
          </a:p>
          <a:p>
            <a:pPr>
              <a:lnSpc>
                <a:spcPct val="100000"/>
              </a:lnSpc>
              <a:spcBef>
                <a:spcPts val="0"/>
              </a:spcBef>
              <a:spcAft>
                <a:spcPts val="0"/>
              </a:spcAft>
            </a:pPr>
            <a:endParaRPr lang="en-US"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3</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2" descr="The five steps in the data analysis process: Defining the question, gathering your data, cleaning the data, carrying out analysis, and visualizing and sharing your findings">
            <a:extLst>
              <a:ext uri="{FF2B5EF4-FFF2-40B4-BE49-F238E27FC236}">
                <a16:creationId xmlns:a16="http://schemas.microsoft.com/office/drawing/2014/main" id="{667C4A5D-7C71-6EB7-9FE3-93E7DD1285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8448" y="2701313"/>
            <a:ext cx="10027232" cy="333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049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Layout</a:t>
            </a:r>
          </a:p>
        </p:txBody>
      </p:sp>
      <p:sp>
        <p:nvSpPr>
          <p:cNvPr id="3" name="Content Placeholder 2"/>
          <p:cNvSpPr>
            <a:spLocks noGrp="1"/>
          </p:cNvSpPr>
          <p:nvPr>
            <p:ph idx="1"/>
          </p:nvPr>
        </p:nvSpPr>
        <p:spPr>
          <a:xfrm>
            <a:off x="1097280" y="1451729"/>
            <a:ext cx="6306410" cy="2766310"/>
          </a:xfrm>
        </p:spPr>
        <p:txBody>
          <a:bodyPr>
            <a:noAutofit/>
          </a:bodyPr>
          <a:lstStyle/>
          <a:p>
            <a:pPr>
              <a:lnSpc>
                <a:spcPct val="100000"/>
              </a:lnSpc>
              <a:spcBef>
                <a:spcPts val="0"/>
              </a:spcBef>
              <a:spcAft>
                <a:spcPts val="0"/>
              </a:spcAft>
            </a:pPr>
            <a:r>
              <a:rPr lang="en-US" b="1" dirty="0">
                <a:solidFill>
                  <a:schemeClr val="tx1"/>
                </a:solidFill>
              </a:rPr>
              <a:t>Flow Guidelines</a:t>
            </a:r>
          </a:p>
          <a:p>
            <a:pPr lvl="1" algn="just">
              <a:lnSpc>
                <a:spcPct val="100000"/>
              </a:lnSpc>
              <a:spcBef>
                <a:spcPts val="0"/>
              </a:spcBef>
              <a:spcAft>
                <a:spcPts val="0"/>
              </a:spcAft>
            </a:pPr>
            <a:r>
              <a:rPr lang="en-US" b="1" dirty="0">
                <a:solidFill>
                  <a:schemeClr val="tx1"/>
                </a:solidFill>
              </a:rPr>
              <a:t>Filters</a:t>
            </a:r>
            <a:r>
              <a:rPr lang="en-US" dirty="0">
                <a:solidFill>
                  <a:schemeClr val="tx1"/>
                </a:solidFill>
              </a:rPr>
              <a:t> at the top, so user knows when and how to start interacting.</a:t>
            </a:r>
          </a:p>
          <a:p>
            <a:pPr lvl="1" algn="just">
              <a:lnSpc>
                <a:spcPct val="100000"/>
              </a:lnSpc>
              <a:spcBef>
                <a:spcPts val="0"/>
              </a:spcBef>
              <a:spcAft>
                <a:spcPts val="0"/>
              </a:spcAft>
            </a:pPr>
            <a:r>
              <a:rPr lang="en-US" dirty="0">
                <a:solidFill>
                  <a:schemeClr val="tx1"/>
                </a:solidFill>
              </a:rPr>
              <a:t>Most important </a:t>
            </a:r>
            <a:r>
              <a:rPr lang="en-US" b="1" dirty="0">
                <a:solidFill>
                  <a:schemeClr val="tx1"/>
                </a:solidFill>
              </a:rPr>
              <a:t>information at the top and centered</a:t>
            </a:r>
            <a:r>
              <a:rPr lang="en-US" dirty="0">
                <a:solidFill>
                  <a:schemeClr val="tx1"/>
                </a:solidFill>
              </a:rPr>
              <a:t>.</a:t>
            </a:r>
          </a:p>
          <a:p>
            <a:pPr lvl="1" algn="just">
              <a:lnSpc>
                <a:spcPct val="100000"/>
              </a:lnSpc>
              <a:spcBef>
                <a:spcPts val="0"/>
              </a:spcBef>
              <a:spcAft>
                <a:spcPts val="0"/>
              </a:spcAft>
            </a:pPr>
            <a:r>
              <a:rPr lang="en-US" dirty="0">
                <a:solidFill>
                  <a:schemeClr val="tx1"/>
                </a:solidFill>
              </a:rPr>
              <a:t>Starts with the </a:t>
            </a:r>
            <a:r>
              <a:rPr lang="en-US" b="1" dirty="0">
                <a:solidFill>
                  <a:schemeClr val="tx1"/>
                </a:solidFill>
              </a:rPr>
              <a:t>highest level and works down to more precise </a:t>
            </a:r>
            <a:r>
              <a:rPr lang="en-US" dirty="0">
                <a:solidFill>
                  <a:schemeClr val="tx1"/>
                </a:solidFill>
              </a:rPr>
              <a:t>details.</a:t>
            </a:r>
          </a:p>
          <a:p>
            <a:pPr lvl="1" algn="just">
              <a:lnSpc>
                <a:spcPct val="100000"/>
              </a:lnSpc>
              <a:spcBef>
                <a:spcPts val="0"/>
              </a:spcBef>
              <a:spcAft>
                <a:spcPts val="0"/>
              </a:spcAft>
            </a:pPr>
            <a:r>
              <a:rPr lang="en-US" dirty="0">
                <a:solidFill>
                  <a:schemeClr val="tx1"/>
                </a:solidFill>
              </a:rPr>
              <a:t>No more than </a:t>
            </a:r>
            <a:r>
              <a:rPr lang="en-US" b="1" dirty="0">
                <a:solidFill>
                  <a:schemeClr val="tx1"/>
                </a:solidFill>
              </a:rPr>
              <a:t>4-5 worksheets</a:t>
            </a:r>
            <a:r>
              <a:rPr lang="en-US" dirty="0">
                <a:solidFill>
                  <a:schemeClr val="tx1"/>
                </a:solidFill>
              </a:rPr>
              <a:t>.</a:t>
            </a:r>
          </a:p>
          <a:p>
            <a:pPr>
              <a:lnSpc>
                <a:spcPct val="100000"/>
              </a:lnSpc>
              <a:spcBef>
                <a:spcPts val="0"/>
              </a:spcBef>
              <a:spcAft>
                <a:spcPts val="0"/>
              </a:spcAft>
            </a:pPr>
            <a:endParaRPr lang="en-US" sz="16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30</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a:extLst>
              <a:ext uri="{FF2B5EF4-FFF2-40B4-BE49-F238E27FC236}">
                <a16:creationId xmlns:a16="http://schemas.microsoft.com/office/drawing/2014/main" id="{23172138-FD2B-4560-AA33-ADD435C580E6}"/>
              </a:ext>
            </a:extLst>
          </p:cNvPr>
          <p:cNvPicPr>
            <a:picLocks noChangeAspect="1"/>
          </p:cNvPicPr>
          <p:nvPr/>
        </p:nvPicPr>
        <p:blipFill>
          <a:blip r:embed="rId2"/>
          <a:stretch>
            <a:fillRect/>
          </a:stretch>
        </p:blipFill>
        <p:spPr>
          <a:xfrm>
            <a:off x="7559208" y="2122699"/>
            <a:ext cx="3596472" cy="3975047"/>
          </a:xfrm>
          <a:prstGeom prst="rect">
            <a:avLst/>
          </a:prstGeom>
        </p:spPr>
      </p:pic>
    </p:spTree>
    <p:extLst>
      <p:ext uri="{BB962C8B-B14F-4D97-AF65-F5344CB8AC3E}">
        <p14:creationId xmlns:p14="http://schemas.microsoft.com/office/powerpoint/2010/main" val="2015315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Pre-attentive Principles </a:t>
            </a:r>
          </a:p>
        </p:txBody>
      </p:sp>
      <p:sp>
        <p:nvSpPr>
          <p:cNvPr id="3" name="Content Placeholder 2"/>
          <p:cNvSpPr>
            <a:spLocks noGrp="1"/>
          </p:cNvSpPr>
          <p:nvPr>
            <p:ph idx="1"/>
          </p:nvPr>
        </p:nvSpPr>
        <p:spPr/>
        <p:txBody>
          <a:bodyPr>
            <a:noAutofit/>
          </a:bodyPr>
          <a:lstStyle/>
          <a:p>
            <a:pPr algn="just">
              <a:lnSpc>
                <a:spcPct val="100000"/>
              </a:lnSpc>
              <a:spcBef>
                <a:spcPts val="0"/>
              </a:spcBef>
              <a:spcAft>
                <a:spcPts val="0"/>
              </a:spcAft>
            </a:pPr>
            <a:r>
              <a:rPr lang="en-US" sz="1600" b="1" dirty="0">
                <a:solidFill>
                  <a:schemeClr val="tx1"/>
                </a:solidFill>
              </a:rPr>
              <a:t>Pre-attentive Principles</a:t>
            </a:r>
            <a:r>
              <a:rPr lang="en-US" sz="1600" dirty="0">
                <a:solidFill>
                  <a:schemeClr val="tx1"/>
                </a:solidFill>
              </a:rPr>
              <a:t>: important aspect of the human visual system and a powerful component of data visualization. If used correctly, it allows you to create visualizations that not only get the attention of the user but also transmit information in the fastest, most effective and efficient way.</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31</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Content Placeholder 4">
            <a:extLst>
              <a:ext uri="{FF2B5EF4-FFF2-40B4-BE49-F238E27FC236}">
                <a16:creationId xmlns:a16="http://schemas.microsoft.com/office/drawing/2014/main" id="{A0E3C751-2327-7D66-3A01-C7ADF07CB633}"/>
              </a:ext>
            </a:extLst>
          </p:cNvPr>
          <p:cNvPicPr>
            <a:picLocks noChangeAspect="1"/>
          </p:cNvPicPr>
          <p:nvPr/>
        </p:nvPicPr>
        <p:blipFill rotWithShape="1">
          <a:blip r:embed="rId2"/>
          <a:srcRect r="5301"/>
          <a:stretch/>
        </p:blipFill>
        <p:spPr>
          <a:xfrm>
            <a:off x="5728274" y="2442768"/>
            <a:ext cx="5427406" cy="3209501"/>
          </a:xfrm>
          <a:prstGeom prst="rect">
            <a:avLst/>
          </a:prstGeom>
          <a:ln>
            <a:solidFill>
              <a:schemeClr val="tx1"/>
            </a:solidFill>
          </a:ln>
        </p:spPr>
      </p:pic>
      <p:pic>
        <p:nvPicPr>
          <p:cNvPr id="7" name="Content Placeholder 4">
            <a:extLst>
              <a:ext uri="{FF2B5EF4-FFF2-40B4-BE49-F238E27FC236}">
                <a16:creationId xmlns:a16="http://schemas.microsoft.com/office/drawing/2014/main" id="{8C1B176A-8398-8933-420A-4CE5082F6D97}"/>
              </a:ext>
            </a:extLst>
          </p:cNvPr>
          <p:cNvPicPr>
            <a:picLocks noChangeAspect="1"/>
          </p:cNvPicPr>
          <p:nvPr/>
        </p:nvPicPr>
        <p:blipFill rotWithShape="1">
          <a:blip r:embed="rId3"/>
          <a:srcRect l="16746" r="11946"/>
          <a:stretch/>
        </p:blipFill>
        <p:spPr>
          <a:xfrm>
            <a:off x="1097280" y="4471766"/>
            <a:ext cx="1468939" cy="1333842"/>
          </a:xfrm>
          <a:prstGeom prst="rect">
            <a:avLst/>
          </a:prstGeom>
        </p:spPr>
      </p:pic>
      <p:pic>
        <p:nvPicPr>
          <p:cNvPr id="9" name="Content Placeholder 4">
            <a:extLst>
              <a:ext uri="{FF2B5EF4-FFF2-40B4-BE49-F238E27FC236}">
                <a16:creationId xmlns:a16="http://schemas.microsoft.com/office/drawing/2014/main" id="{041396E4-F05A-5CF2-6332-6D933B552D19}"/>
              </a:ext>
            </a:extLst>
          </p:cNvPr>
          <p:cNvPicPr>
            <a:picLocks noChangeAspect="1"/>
          </p:cNvPicPr>
          <p:nvPr/>
        </p:nvPicPr>
        <p:blipFill>
          <a:blip r:embed="rId4"/>
          <a:stretch>
            <a:fillRect/>
          </a:stretch>
        </p:blipFill>
        <p:spPr>
          <a:xfrm>
            <a:off x="2920181" y="2941255"/>
            <a:ext cx="3574130" cy="2296379"/>
          </a:xfrm>
          <a:prstGeom prst="rect">
            <a:avLst/>
          </a:prstGeom>
          <a:ln>
            <a:solidFill>
              <a:schemeClr val="tx1"/>
            </a:solidFill>
          </a:ln>
        </p:spPr>
      </p:pic>
    </p:spTree>
    <p:extLst>
      <p:ext uri="{BB962C8B-B14F-4D97-AF65-F5344CB8AC3E}">
        <p14:creationId xmlns:p14="http://schemas.microsoft.com/office/powerpoint/2010/main" val="1694566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Shapes and Colors</a:t>
            </a:r>
          </a:p>
        </p:txBody>
      </p:sp>
      <p:sp>
        <p:nvSpPr>
          <p:cNvPr id="3" name="Content Placeholder 2"/>
          <p:cNvSpPr>
            <a:spLocks noGrp="1"/>
          </p:cNvSpPr>
          <p:nvPr>
            <p:ph idx="1"/>
          </p:nvPr>
        </p:nvSpPr>
        <p:spPr>
          <a:xfrm>
            <a:off x="1097280" y="1451729"/>
            <a:ext cx="10058400" cy="357406"/>
          </a:xfrm>
        </p:spPr>
        <p:txBody>
          <a:bodyPr>
            <a:noAutofit/>
          </a:bodyPr>
          <a:lstStyle/>
          <a:p>
            <a:pPr>
              <a:lnSpc>
                <a:spcPct val="100000"/>
              </a:lnSpc>
              <a:spcBef>
                <a:spcPts val="0"/>
              </a:spcBef>
              <a:spcAft>
                <a:spcPts val="0"/>
              </a:spcAft>
            </a:pPr>
            <a:r>
              <a:rPr lang="en-US" dirty="0">
                <a:solidFill>
                  <a:schemeClr val="tx1"/>
                </a:solidFill>
              </a:rPr>
              <a:t>Pre-attentive Principles: </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32</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descr="Pettiross-PPT-DRAFT-v1-08.jpg">
            <a:extLst>
              <a:ext uri="{FF2B5EF4-FFF2-40B4-BE49-F238E27FC236}">
                <a16:creationId xmlns:a16="http://schemas.microsoft.com/office/drawing/2014/main" id="{35F43A50-626A-4F5B-8521-DA293F50F818}"/>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4850" t="20383" r="4985" b="57305"/>
          <a:stretch/>
        </p:blipFill>
        <p:spPr>
          <a:xfrm>
            <a:off x="1097280" y="1809135"/>
            <a:ext cx="10058400" cy="1607305"/>
          </a:xfrm>
          <a:prstGeom prst="rect">
            <a:avLst/>
          </a:prstGeom>
        </p:spPr>
      </p:pic>
      <p:graphicFrame>
        <p:nvGraphicFramePr>
          <p:cNvPr id="7" name="Table 6">
            <a:extLst>
              <a:ext uri="{FF2B5EF4-FFF2-40B4-BE49-F238E27FC236}">
                <a16:creationId xmlns:a16="http://schemas.microsoft.com/office/drawing/2014/main" id="{91968695-3049-4DFB-9DF0-BB8830DFB744}"/>
              </a:ext>
            </a:extLst>
          </p:cNvPr>
          <p:cNvGraphicFramePr>
            <a:graphicFrameLocks noGrp="1"/>
          </p:cNvGraphicFramePr>
          <p:nvPr>
            <p:extLst>
              <p:ext uri="{D42A27DB-BD31-4B8C-83A1-F6EECF244321}">
                <p14:modId xmlns:p14="http://schemas.microsoft.com/office/powerpoint/2010/main" val="3185695618"/>
              </p:ext>
            </p:extLst>
          </p:nvPr>
        </p:nvGraphicFramePr>
        <p:xfrm>
          <a:off x="898675" y="3431863"/>
          <a:ext cx="10257005" cy="451620"/>
        </p:xfrm>
        <a:graphic>
          <a:graphicData uri="http://schemas.openxmlformats.org/drawingml/2006/table">
            <a:tbl>
              <a:tblPr>
                <a:tableStyleId>{5C22544A-7EE6-4342-B048-85BDC9FD1C3A}</a:tableStyleId>
              </a:tblPr>
              <a:tblGrid>
                <a:gridCol w="2051401">
                  <a:extLst>
                    <a:ext uri="{9D8B030D-6E8A-4147-A177-3AD203B41FA5}">
                      <a16:colId xmlns:a16="http://schemas.microsoft.com/office/drawing/2014/main" val="20000"/>
                    </a:ext>
                  </a:extLst>
                </a:gridCol>
                <a:gridCol w="2051401">
                  <a:extLst>
                    <a:ext uri="{9D8B030D-6E8A-4147-A177-3AD203B41FA5}">
                      <a16:colId xmlns:a16="http://schemas.microsoft.com/office/drawing/2014/main" val="20001"/>
                    </a:ext>
                  </a:extLst>
                </a:gridCol>
                <a:gridCol w="2051401">
                  <a:extLst>
                    <a:ext uri="{9D8B030D-6E8A-4147-A177-3AD203B41FA5}">
                      <a16:colId xmlns:a16="http://schemas.microsoft.com/office/drawing/2014/main" val="20002"/>
                    </a:ext>
                  </a:extLst>
                </a:gridCol>
                <a:gridCol w="2051401">
                  <a:extLst>
                    <a:ext uri="{9D8B030D-6E8A-4147-A177-3AD203B41FA5}">
                      <a16:colId xmlns:a16="http://schemas.microsoft.com/office/drawing/2014/main" val="20003"/>
                    </a:ext>
                  </a:extLst>
                </a:gridCol>
                <a:gridCol w="2051401">
                  <a:extLst>
                    <a:ext uri="{9D8B030D-6E8A-4147-A177-3AD203B41FA5}">
                      <a16:colId xmlns:a16="http://schemas.microsoft.com/office/drawing/2014/main" val="20004"/>
                    </a:ext>
                  </a:extLst>
                </a:gridCol>
              </a:tblGrid>
              <a:tr h="451620">
                <a:tc>
                  <a:txBody>
                    <a:bodyPr/>
                    <a:lstStyle/>
                    <a:p>
                      <a:pPr algn="ctr"/>
                      <a:r>
                        <a:rPr lang="en-US" sz="2200" dirty="0">
                          <a:solidFill>
                            <a:srgbClr val="C00000"/>
                          </a:solidFill>
                          <a:latin typeface="Helvetica" charset="0"/>
                          <a:ea typeface="Helvetica" charset="0"/>
                          <a:cs typeface="Helvetica" charset="0"/>
                        </a:rPr>
                        <a:t>Length</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C00000"/>
                          </a:solidFill>
                          <a:latin typeface="Helvetica" charset="0"/>
                          <a:ea typeface="Helvetica" charset="0"/>
                          <a:cs typeface="Helvetica" charset="0"/>
                        </a:rPr>
                        <a:t>Width</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C00000"/>
                          </a:solidFill>
                          <a:latin typeface="Helvetica" charset="0"/>
                          <a:ea typeface="Helvetica" charset="0"/>
                          <a:cs typeface="Helvetica" charset="0"/>
                        </a:rPr>
                        <a:t>Orientation</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C00000"/>
                          </a:solidFill>
                          <a:latin typeface="Helvetica" charset="0"/>
                          <a:ea typeface="Helvetica" charset="0"/>
                          <a:cs typeface="Helvetica" charset="0"/>
                        </a:rPr>
                        <a:t>Size</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C00000"/>
                          </a:solidFill>
                          <a:latin typeface="Helvetica" charset="0"/>
                          <a:ea typeface="Helvetica" charset="0"/>
                          <a:cs typeface="Helvetica" charset="0"/>
                        </a:rPr>
                        <a:t>Shape</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F11742A8-B724-4D20-93CE-B0AB711C1717}"/>
              </a:ext>
            </a:extLst>
          </p:cNvPr>
          <p:cNvGraphicFramePr>
            <a:graphicFrameLocks noGrp="1"/>
          </p:cNvGraphicFramePr>
          <p:nvPr>
            <p:extLst>
              <p:ext uri="{D42A27DB-BD31-4B8C-83A1-F6EECF244321}">
                <p14:modId xmlns:p14="http://schemas.microsoft.com/office/powerpoint/2010/main" val="3556523129"/>
              </p:ext>
            </p:extLst>
          </p:nvPr>
        </p:nvGraphicFramePr>
        <p:xfrm>
          <a:off x="766920" y="5777940"/>
          <a:ext cx="10388760" cy="445008"/>
        </p:xfrm>
        <a:graphic>
          <a:graphicData uri="http://schemas.openxmlformats.org/drawingml/2006/table">
            <a:tbl>
              <a:tblPr>
                <a:tableStyleId>{5C22544A-7EE6-4342-B048-85BDC9FD1C3A}</a:tableStyleId>
              </a:tblPr>
              <a:tblGrid>
                <a:gridCol w="2077752">
                  <a:extLst>
                    <a:ext uri="{9D8B030D-6E8A-4147-A177-3AD203B41FA5}">
                      <a16:colId xmlns:a16="http://schemas.microsoft.com/office/drawing/2014/main" val="20000"/>
                    </a:ext>
                  </a:extLst>
                </a:gridCol>
                <a:gridCol w="2077752">
                  <a:extLst>
                    <a:ext uri="{9D8B030D-6E8A-4147-A177-3AD203B41FA5}">
                      <a16:colId xmlns:a16="http://schemas.microsoft.com/office/drawing/2014/main" val="20001"/>
                    </a:ext>
                  </a:extLst>
                </a:gridCol>
                <a:gridCol w="2077752">
                  <a:extLst>
                    <a:ext uri="{9D8B030D-6E8A-4147-A177-3AD203B41FA5}">
                      <a16:colId xmlns:a16="http://schemas.microsoft.com/office/drawing/2014/main" val="20002"/>
                    </a:ext>
                  </a:extLst>
                </a:gridCol>
                <a:gridCol w="1878354">
                  <a:extLst>
                    <a:ext uri="{9D8B030D-6E8A-4147-A177-3AD203B41FA5}">
                      <a16:colId xmlns:a16="http://schemas.microsoft.com/office/drawing/2014/main" val="20003"/>
                    </a:ext>
                  </a:extLst>
                </a:gridCol>
                <a:gridCol w="2277150">
                  <a:extLst>
                    <a:ext uri="{9D8B030D-6E8A-4147-A177-3AD203B41FA5}">
                      <a16:colId xmlns:a16="http://schemas.microsoft.com/office/drawing/2014/main" val="20004"/>
                    </a:ext>
                  </a:extLst>
                </a:gridCol>
              </a:tblGrid>
              <a:tr h="0">
                <a:tc>
                  <a:txBody>
                    <a:bodyPr/>
                    <a:lstStyle/>
                    <a:p>
                      <a:pPr algn="ctr"/>
                      <a:r>
                        <a:rPr lang="en-US" sz="2200" dirty="0">
                          <a:solidFill>
                            <a:srgbClr val="C00000"/>
                          </a:solidFill>
                          <a:latin typeface="Helvetica" charset="0"/>
                          <a:ea typeface="Helvetica" charset="0"/>
                          <a:cs typeface="Helvetica" charset="0"/>
                        </a:rPr>
                        <a:t>Enclosure</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C00000"/>
                          </a:solidFill>
                          <a:latin typeface="Helvetica" charset="0"/>
                          <a:ea typeface="Helvetica" charset="0"/>
                          <a:cs typeface="Helvetica" charset="0"/>
                        </a:rPr>
                        <a:t>2D</a:t>
                      </a:r>
                      <a:r>
                        <a:rPr lang="en-US" sz="2200" baseline="0" dirty="0">
                          <a:solidFill>
                            <a:srgbClr val="C00000"/>
                          </a:solidFill>
                          <a:latin typeface="Helvetica" charset="0"/>
                          <a:ea typeface="Helvetica" charset="0"/>
                          <a:cs typeface="Helvetica" charset="0"/>
                        </a:rPr>
                        <a:t> Position</a:t>
                      </a:r>
                      <a:endParaRPr lang="en-US" sz="2200" dirty="0">
                        <a:solidFill>
                          <a:srgbClr val="C00000"/>
                        </a:solidFill>
                        <a:latin typeface="Helvetica" charset="0"/>
                        <a:ea typeface="Helvetica" charset="0"/>
                        <a:cs typeface="Helvetica" charset="0"/>
                      </a:endParaRP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C00000"/>
                          </a:solidFill>
                          <a:latin typeface="Helvetica" charset="0"/>
                          <a:ea typeface="Helvetica" charset="0"/>
                          <a:cs typeface="Helvetica" charset="0"/>
                        </a:rPr>
                        <a:t>Grouping</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C00000"/>
                          </a:solidFill>
                          <a:latin typeface="Helvetica" charset="0"/>
                          <a:ea typeface="Helvetica" charset="0"/>
                          <a:cs typeface="Helvetica" charset="0"/>
                        </a:rPr>
                        <a:t>Color (Hue)</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C00000"/>
                          </a:solidFill>
                          <a:latin typeface="Helvetica" charset="0"/>
                          <a:ea typeface="Helvetica" charset="0"/>
                          <a:cs typeface="Helvetica" charset="0"/>
                        </a:rPr>
                        <a:t>Color (Intensity)</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bl>
          </a:graphicData>
        </a:graphic>
      </p:graphicFrame>
      <p:pic>
        <p:nvPicPr>
          <p:cNvPr id="10" name="Picture 9" descr="Pettiross-PPT-DRAFT-v1-08.jpg">
            <a:extLst>
              <a:ext uri="{FF2B5EF4-FFF2-40B4-BE49-F238E27FC236}">
                <a16:creationId xmlns:a16="http://schemas.microsoft.com/office/drawing/2014/main" id="{35F43A50-626A-4F5B-8521-DA293F50F818}"/>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4850" t="57102" r="4985" b="20128"/>
          <a:stretch/>
        </p:blipFill>
        <p:spPr>
          <a:xfrm>
            <a:off x="1097279" y="4089237"/>
            <a:ext cx="10058401" cy="1640263"/>
          </a:xfrm>
          <a:prstGeom prst="rect">
            <a:avLst/>
          </a:prstGeom>
        </p:spPr>
      </p:pic>
    </p:spTree>
    <p:extLst>
      <p:ext uri="{BB962C8B-B14F-4D97-AF65-F5344CB8AC3E}">
        <p14:creationId xmlns:p14="http://schemas.microsoft.com/office/powerpoint/2010/main" val="4139561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Shapes and Colors</a:t>
            </a:r>
          </a:p>
        </p:txBody>
      </p:sp>
      <p:sp>
        <p:nvSpPr>
          <p:cNvPr id="3" name="Content Placeholder 2"/>
          <p:cNvSpPr>
            <a:spLocks noGrp="1"/>
          </p:cNvSpPr>
          <p:nvPr>
            <p:ph idx="1"/>
          </p:nvPr>
        </p:nvSpPr>
        <p:spPr>
          <a:xfrm>
            <a:off x="1097280" y="1451729"/>
            <a:ext cx="10058400" cy="1311136"/>
          </a:xfrm>
        </p:spPr>
        <p:txBody>
          <a:bodyPr>
            <a:noAutofit/>
          </a:bodyPr>
          <a:lstStyle/>
          <a:p>
            <a:pPr algn="just">
              <a:lnSpc>
                <a:spcPct val="100000"/>
              </a:lnSpc>
              <a:spcBef>
                <a:spcPts val="0"/>
              </a:spcBef>
              <a:spcAft>
                <a:spcPts val="0"/>
              </a:spcAft>
            </a:pPr>
            <a:r>
              <a:rPr lang="en-US" sz="1800" dirty="0">
                <a:solidFill>
                  <a:schemeClr val="tx1"/>
                </a:solidFill>
              </a:rPr>
              <a:t>Using pre-attentive principles in the dashboards allow the end user to process information faster and draw clear distinctions in the data (gives the ability to say more with less).</a:t>
            </a:r>
          </a:p>
          <a:p>
            <a:pPr algn="just">
              <a:lnSpc>
                <a:spcPct val="100000"/>
              </a:lnSpc>
              <a:spcBef>
                <a:spcPts val="0"/>
              </a:spcBef>
              <a:spcAft>
                <a:spcPts val="0"/>
              </a:spcAft>
            </a:pPr>
            <a:endParaRPr lang="en-US" sz="1800" dirty="0">
              <a:solidFill>
                <a:schemeClr val="tx1"/>
              </a:solidFill>
            </a:endParaRPr>
          </a:p>
          <a:p>
            <a:pPr algn="just">
              <a:lnSpc>
                <a:spcPct val="100000"/>
              </a:lnSpc>
              <a:spcBef>
                <a:spcPts val="0"/>
              </a:spcBef>
              <a:spcAft>
                <a:spcPts val="0"/>
              </a:spcAft>
            </a:pPr>
            <a:r>
              <a:rPr lang="en-US" sz="1800" dirty="0">
                <a:solidFill>
                  <a:schemeClr val="tx1"/>
                </a:solidFill>
              </a:rPr>
              <a:t>These lines of distinction can be implemented using </a:t>
            </a:r>
            <a:r>
              <a:rPr lang="en-US" sz="1800" b="1" dirty="0">
                <a:solidFill>
                  <a:schemeClr val="tx1"/>
                </a:solidFill>
              </a:rPr>
              <a:t>size</a:t>
            </a:r>
            <a:r>
              <a:rPr lang="en-US" sz="1800" dirty="0">
                <a:solidFill>
                  <a:schemeClr val="tx1"/>
                </a:solidFill>
              </a:rPr>
              <a:t>, </a:t>
            </a:r>
            <a:r>
              <a:rPr lang="en-US" sz="1800" b="1" dirty="0">
                <a:solidFill>
                  <a:schemeClr val="tx1"/>
                </a:solidFill>
              </a:rPr>
              <a:t>shape</a:t>
            </a:r>
            <a:r>
              <a:rPr lang="en-US" sz="1800" dirty="0">
                <a:solidFill>
                  <a:schemeClr val="tx1"/>
                </a:solidFill>
              </a:rPr>
              <a:t>, </a:t>
            </a:r>
            <a:r>
              <a:rPr lang="en-US" sz="1800" b="1" dirty="0">
                <a:solidFill>
                  <a:schemeClr val="tx1"/>
                </a:solidFill>
              </a:rPr>
              <a:t>width</a:t>
            </a:r>
            <a:r>
              <a:rPr lang="en-US" sz="1800" dirty="0">
                <a:solidFill>
                  <a:schemeClr val="tx1"/>
                </a:solidFill>
              </a:rPr>
              <a:t>, or </a:t>
            </a:r>
            <a:r>
              <a:rPr lang="en-US" sz="1800" b="1" dirty="0">
                <a:solidFill>
                  <a:schemeClr val="tx1"/>
                </a:solidFill>
              </a:rPr>
              <a:t>color</a:t>
            </a:r>
            <a:r>
              <a:rPr lang="en-US" sz="1800" dirty="0">
                <a:solidFill>
                  <a:schemeClr val="tx1"/>
                </a:solidFill>
              </a:rPr>
              <a:t>.</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33</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sp>
        <p:nvSpPr>
          <p:cNvPr id="5" name="Rectangle 4"/>
          <p:cNvSpPr/>
          <p:nvPr/>
        </p:nvSpPr>
        <p:spPr>
          <a:xfrm>
            <a:off x="1097280" y="2809779"/>
            <a:ext cx="6096000" cy="1477328"/>
          </a:xfrm>
          <a:prstGeom prst="rect">
            <a:avLst/>
          </a:prstGeom>
        </p:spPr>
        <p:txBody>
          <a:bodyPr>
            <a:spAutoFit/>
          </a:bodyPr>
          <a:lstStyle/>
          <a:p>
            <a:pPr algn="just">
              <a:lnSpc>
                <a:spcPct val="100000"/>
              </a:lnSpc>
              <a:spcBef>
                <a:spcPts val="0"/>
              </a:spcBef>
              <a:spcAft>
                <a:spcPts val="0"/>
              </a:spcAft>
            </a:pPr>
            <a:r>
              <a:rPr lang="en-US" dirty="0">
                <a:solidFill>
                  <a:srgbClr val="002060"/>
                </a:solidFill>
              </a:rPr>
              <a:t>By incorporating a few key pre-attentive attributes (like shape and color), you will be able to effectively draw your eyes to the key places on the page.</a:t>
            </a:r>
          </a:p>
          <a:p>
            <a:pPr algn="just">
              <a:lnSpc>
                <a:spcPct val="100000"/>
              </a:lnSpc>
              <a:spcBef>
                <a:spcPts val="0"/>
              </a:spcBef>
              <a:spcAft>
                <a:spcPts val="0"/>
              </a:spcAft>
            </a:pPr>
            <a:endParaRPr lang="en-US" b="1" dirty="0">
              <a:solidFill>
                <a:srgbClr val="002060"/>
              </a:solidFill>
            </a:endParaRPr>
          </a:p>
          <a:p>
            <a:pPr algn="just">
              <a:lnSpc>
                <a:spcPct val="100000"/>
              </a:lnSpc>
              <a:spcBef>
                <a:spcPts val="0"/>
              </a:spcBef>
              <a:spcAft>
                <a:spcPts val="0"/>
              </a:spcAft>
            </a:pPr>
            <a:r>
              <a:rPr lang="en-US" b="1" dirty="0">
                <a:solidFill>
                  <a:srgbClr val="002060"/>
                </a:solidFill>
              </a:rPr>
              <a:t>Example</a:t>
            </a:r>
          </a:p>
        </p:txBody>
      </p:sp>
      <p:pic>
        <p:nvPicPr>
          <p:cNvPr id="7" name="Picture 6">
            <a:extLst>
              <a:ext uri="{FF2B5EF4-FFF2-40B4-BE49-F238E27FC236}">
                <a16:creationId xmlns:a16="http://schemas.microsoft.com/office/drawing/2014/main" id="{846BC267-57E6-4CE4-AFE0-04605C933879}"/>
              </a:ext>
            </a:extLst>
          </p:cNvPr>
          <p:cNvPicPr>
            <a:picLocks noChangeAspect="1"/>
          </p:cNvPicPr>
          <p:nvPr/>
        </p:nvPicPr>
        <p:blipFill rotWithShape="1">
          <a:blip r:embed="rId2"/>
          <a:srcRect l="651" r="846" b="61655"/>
          <a:stretch/>
        </p:blipFill>
        <p:spPr>
          <a:xfrm>
            <a:off x="2489527" y="3956650"/>
            <a:ext cx="8666153" cy="1134023"/>
          </a:xfrm>
          <a:prstGeom prst="rect">
            <a:avLst/>
          </a:prstGeom>
        </p:spPr>
      </p:pic>
      <p:pic>
        <p:nvPicPr>
          <p:cNvPr id="9" name="Picture 8">
            <a:extLst>
              <a:ext uri="{FF2B5EF4-FFF2-40B4-BE49-F238E27FC236}">
                <a16:creationId xmlns:a16="http://schemas.microsoft.com/office/drawing/2014/main" id="{55418F45-5A09-4424-AFD9-26FEC99CE4E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56903" y="5370527"/>
            <a:ext cx="5698777" cy="736004"/>
          </a:xfrm>
          <a:prstGeom prst="rect">
            <a:avLst/>
          </a:prstGeom>
        </p:spPr>
      </p:pic>
    </p:spTree>
    <p:extLst>
      <p:ext uri="{BB962C8B-B14F-4D97-AF65-F5344CB8AC3E}">
        <p14:creationId xmlns:p14="http://schemas.microsoft.com/office/powerpoint/2010/main" val="3244858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Shapes and Colors</a:t>
            </a:r>
          </a:p>
        </p:txBody>
      </p:sp>
      <p:sp>
        <p:nvSpPr>
          <p:cNvPr id="3" name="Content Placeholder 2"/>
          <p:cNvSpPr>
            <a:spLocks noGrp="1"/>
          </p:cNvSpPr>
          <p:nvPr>
            <p:ph idx="1"/>
          </p:nvPr>
        </p:nvSpPr>
        <p:spPr>
          <a:xfrm>
            <a:off x="1097280" y="1451729"/>
            <a:ext cx="10058400" cy="642542"/>
          </a:xfrm>
        </p:spPr>
        <p:txBody>
          <a:bodyPr>
            <a:noAutofit/>
          </a:bodyPr>
          <a:lstStyle/>
          <a:p>
            <a:pPr>
              <a:lnSpc>
                <a:spcPct val="100000"/>
              </a:lnSpc>
              <a:spcBef>
                <a:spcPts val="0"/>
              </a:spcBef>
              <a:spcAft>
                <a:spcPts val="0"/>
              </a:spcAft>
            </a:pPr>
            <a:r>
              <a:rPr lang="en-US" b="1" dirty="0">
                <a:solidFill>
                  <a:schemeClr val="tx1"/>
                </a:solidFill>
              </a:rPr>
              <a:t>Solution</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34</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a:extLst>
              <a:ext uri="{FF2B5EF4-FFF2-40B4-BE49-F238E27FC236}">
                <a16:creationId xmlns:a16="http://schemas.microsoft.com/office/drawing/2014/main" id="{1FA5EE83-B3CD-4845-BE72-93725C8F7331}"/>
              </a:ext>
            </a:extLst>
          </p:cNvPr>
          <p:cNvPicPr>
            <a:picLocks noChangeAspect="1"/>
          </p:cNvPicPr>
          <p:nvPr/>
        </p:nvPicPr>
        <p:blipFill>
          <a:blip r:embed="rId2"/>
          <a:stretch>
            <a:fillRect/>
          </a:stretch>
        </p:blipFill>
        <p:spPr>
          <a:xfrm>
            <a:off x="1097280" y="3449068"/>
            <a:ext cx="4174777" cy="2577412"/>
          </a:xfrm>
          <a:prstGeom prst="rect">
            <a:avLst/>
          </a:prstGeom>
        </p:spPr>
      </p:pic>
      <p:pic>
        <p:nvPicPr>
          <p:cNvPr id="7" name="Picture 6">
            <a:extLst>
              <a:ext uri="{FF2B5EF4-FFF2-40B4-BE49-F238E27FC236}">
                <a16:creationId xmlns:a16="http://schemas.microsoft.com/office/drawing/2014/main" id="{ABC82F52-6CDD-4CF4-814E-E79E29A04615}"/>
              </a:ext>
            </a:extLst>
          </p:cNvPr>
          <p:cNvPicPr>
            <a:picLocks noChangeAspect="1"/>
          </p:cNvPicPr>
          <p:nvPr/>
        </p:nvPicPr>
        <p:blipFill>
          <a:blip r:embed="rId3"/>
          <a:stretch>
            <a:fillRect/>
          </a:stretch>
        </p:blipFill>
        <p:spPr>
          <a:xfrm>
            <a:off x="5807923" y="1685860"/>
            <a:ext cx="5347757" cy="3190032"/>
          </a:xfrm>
          <a:prstGeom prst="rect">
            <a:avLst/>
          </a:prstGeom>
        </p:spPr>
      </p:pic>
    </p:spTree>
    <p:extLst>
      <p:ext uri="{BB962C8B-B14F-4D97-AF65-F5344CB8AC3E}">
        <p14:creationId xmlns:p14="http://schemas.microsoft.com/office/powerpoint/2010/main" val="920361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Shapes and Colors</a:t>
            </a:r>
          </a:p>
        </p:txBody>
      </p:sp>
      <p:sp>
        <p:nvSpPr>
          <p:cNvPr id="3" name="Content Placeholder 2"/>
          <p:cNvSpPr>
            <a:spLocks noGrp="1"/>
          </p:cNvSpPr>
          <p:nvPr>
            <p:ph idx="1"/>
          </p:nvPr>
        </p:nvSpPr>
        <p:spPr>
          <a:xfrm>
            <a:off x="1097280" y="1451729"/>
            <a:ext cx="10058400" cy="1016168"/>
          </a:xfrm>
        </p:spPr>
        <p:txBody>
          <a:bodyPr>
            <a:noAutofit/>
          </a:bodyPr>
          <a:lstStyle/>
          <a:p>
            <a:pPr>
              <a:lnSpc>
                <a:spcPct val="100000"/>
              </a:lnSpc>
              <a:spcBef>
                <a:spcPts val="0"/>
              </a:spcBef>
              <a:spcAft>
                <a:spcPts val="0"/>
              </a:spcAft>
            </a:pPr>
            <a:r>
              <a:rPr lang="en-US" b="1" dirty="0">
                <a:solidFill>
                  <a:schemeClr val="tx1"/>
                </a:solidFill>
              </a:rPr>
              <a:t>Form</a:t>
            </a:r>
            <a:r>
              <a:rPr lang="en-US" dirty="0">
                <a:solidFill>
                  <a:schemeClr val="tx1"/>
                </a:solidFill>
              </a:rPr>
              <a:t>: The outward appearance of something as distinguished from its substance. </a:t>
            </a:r>
          </a:p>
          <a:p>
            <a:pPr>
              <a:lnSpc>
                <a:spcPct val="100000"/>
              </a:lnSpc>
              <a:spcBef>
                <a:spcPts val="0"/>
              </a:spcBef>
              <a:spcAft>
                <a:spcPts val="0"/>
              </a:spcAft>
            </a:pPr>
            <a:r>
              <a:rPr lang="en-US" b="1" dirty="0"/>
              <a:t>Hue</a:t>
            </a:r>
            <a:r>
              <a:rPr lang="en-US" dirty="0"/>
              <a:t>: property that becomes apparent when light falls on an object and by which things that are identical in form can be distinguished. </a:t>
            </a:r>
            <a:endParaRPr lang="en-US"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35</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a:extLst>
              <a:ext uri="{FF2B5EF4-FFF2-40B4-BE49-F238E27FC236}">
                <a16:creationId xmlns:a16="http://schemas.microsoft.com/office/drawing/2014/main" id="{CED2C3A9-D5F3-4F4C-BD44-F3FA5FD92B47}"/>
              </a:ext>
            </a:extLst>
          </p:cNvPr>
          <p:cNvPicPr>
            <a:picLocks noChangeAspect="1"/>
          </p:cNvPicPr>
          <p:nvPr/>
        </p:nvPicPr>
        <p:blipFill>
          <a:blip r:embed="rId2"/>
          <a:stretch>
            <a:fillRect/>
          </a:stretch>
        </p:blipFill>
        <p:spPr>
          <a:xfrm>
            <a:off x="1097279" y="3261388"/>
            <a:ext cx="6948950" cy="2953458"/>
          </a:xfrm>
          <a:prstGeom prst="rect">
            <a:avLst/>
          </a:prstGeom>
        </p:spPr>
      </p:pic>
      <p:sp>
        <p:nvSpPr>
          <p:cNvPr id="5" name="Rectangle 4"/>
          <p:cNvSpPr/>
          <p:nvPr/>
        </p:nvSpPr>
        <p:spPr>
          <a:xfrm>
            <a:off x="8182405" y="5402661"/>
            <a:ext cx="2973275" cy="646331"/>
          </a:xfrm>
          <a:prstGeom prst="rect">
            <a:avLst/>
          </a:prstGeom>
        </p:spPr>
        <p:txBody>
          <a:bodyPr wrap="square">
            <a:spAutoFit/>
          </a:bodyPr>
          <a:lstStyle/>
          <a:p>
            <a:r>
              <a:rPr lang="en-US" b="1" dirty="0">
                <a:solidFill>
                  <a:srgbClr val="C00000"/>
                </a:solidFill>
                <a:latin typeface="BentonSans Book"/>
                <a:ea typeface="ＭＳ Ｐゴシック" charset="0"/>
                <a:cs typeface="ＭＳ Ｐゴシック" charset="0"/>
              </a:rPr>
              <a:t>Conclusion</a:t>
            </a:r>
            <a:r>
              <a:rPr lang="en-US" dirty="0">
                <a:solidFill>
                  <a:srgbClr val="C00000"/>
                </a:solidFill>
                <a:latin typeface="BentonSans Book"/>
                <a:ea typeface="ＭＳ Ｐゴシック" charset="0"/>
                <a:cs typeface="ＭＳ Ｐゴシック" charset="0"/>
              </a:rPr>
              <a:t>: color is easier to distinguish than shape.</a:t>
            </a:r>
          </a:p>
        </p:txBody>
      </p:sp>
      <p:sp>
        <p:nvSpPr>
          <p:cNvPr id="7" name="Rectangle 6"/>
          <p:cNvSpPr/>
          <p:nvPr/>
        </p:nvSpPr>
        <p:spPr>
          <a:xfrm>
            <a:off x="1097279" y="2575019"/>
            <a:ext cx="7484013" cy="646331"/>
          </a:xfrm>
          <a:prstGeom prst="rect">
            <a:avLst/>
          </a:prstGeom>
        </p:spPr>
        <p:txBody>
          <a:bodyPr wrap="square">
            <a:spAutoFit/>
          </a:bodyPr>
          <a:lstStyle/>
          <a:p>
            <a:pPr algn="just"/>
            <a:r>
              <a:rPr lang="en-US" b="1" dirty="0">
                <a:latin typeface="BentonSans Book"/>
                <a:ea typeface="ＭＳ Ｐゴシック" charset="0"/>
                <a:cs typeface="ＭＳ Ｐゴシック" charset="0"/>
              </a:rPr>
              <a:t>Example</a:t>
            </a:r>
            <a:r>
              <a:rPr lang="en-US" dirty="0">
                <a:latin typeface="BentonSans Book"/>
                <a:ea typeface="ＭＳ Ｐゴシック" charset="0"/>
                <a:cs typeface="ＭＳ Ｐゴシック" charset="0"/>
              </a:rPr>
              <a:t>: Two images that consist of the same two shapes and two colors but are organized using different pre-attentive attributes.</a:t>
            </a:r>
          </a:p>
        </p:txBody>
      </p:sp>
    </p:spTree>
    <p:extLst>
      <p:ext uri="{BB962C8B-B14F-4D97-AF65-F5344CB8AC3E}">
        <p14:creationId xmlns:p14="http://schemas.microsoft.com/office/powerpoint/2010/main" val="3539207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Shapes and Colors</a:t>
            </a:r>
          </a:p>
        </p:txBody>
      </p:sp>
      <p:sp>
        <p:nvSpPr>
          <p:cNvPr id="3" name="Content Placeholder 2"/>
          <p:cNvSpPr>
            <a:spLocks noGrp="1"/>
          </p:cNvSpPr>
          <p:nvPr>
            <p:ph idx="1"/>
          </p:nvPr>
        </p:nvSpPr>
        <p:spPr>
          <a:xfrm>
            <a:off x="1097280" y="1451729"/>
            <a:ext cx="10058400" cy="770361"/>
          </a:xfrm>
        </p:spPr>
        <p:txBody>
          <a:bodyPr>
            <a:noAutofit/>
          </a:bodyPr>
          <a:lstStyle/>
          <a:p>
            <a:pPr algn="just">
              <a:lnSpc>
                <a:spcPct val="100000"/>
              </a:lnSpc>
              <a:spcBef>
                <a:spcPts val="0"/>
              </a:spcBef>
              <a:spcAft>
                <a:spcPts val="0"/>
              </a:spcAft>
            </a:pPr>
            <a:r>
              <a:rPr lang="en-US" dirty="0">
                <a:solidFill>
                  <a:schemeClr val="tx1"/>
                </a:solidFill>
              </a:rPr>
              <a:t>By incorporate too many attributes, the end users will be overstimulate with too much information </a:t>
            </a:r>
            <a:r>
              <a:rPr lang="en-US" dirty="0">
                <a:solidFill>
                  <a:schemeClr val="tx1"/>
                </a:solidFill>
                <a:sym typeface="Wingdings" panose="05000000000000000000" pitchFamily="2" charset="2"/>
              </a:rPr>
              <a:t> </a:t>
            </a:r>
            <a:r>
              <a:rPr lang="en-US" dirty="0">
                <a:solidFill>
                  <a:schemeClr val="tx1"/>
                </a:solidFill>
              </a:rPr>
              <a:t>the message can get lost in translation</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36</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a:extLst>
              <a:ext uri="{FF2B5EF4-FFF2-40B4-BE49-F238E27FC236}">
                <a16:creationId xmlns:a16="http://schemas.microsoft.com/office/drawing/2014/main" id="{3A11C433-D800-4650-937A-FA22D7B08471}"/>
              </a:ext>
            </a:extLst>
          </p:cNvPr>
          <p:cNvPicPr>
            <a:picLocks noChangeAspect="1"/>
          </p:cNvPicPr>
          <p:nvPr/>
        </p:nvPicPr>
        <p:blipFill>
          <a:blip r:embed="rId2"/>
          <a:stretch>
            <a:fillRect/>
          </a:stretch>
        </p:blipFill>
        <p:spPr>
          <a:xfrm>
            <a:off x="3382296" y="2492043"/>
            <a:ext cx="7923443" cy="3695684"/>
          </a:xfrm>
          <a:prstGeom prst="rect">
            <a:avLst/>
          </a:prstGeom>
        </p:spPr>
      </p:pic>
    </p:spTree>
    <p:extLst>
      <p:ext uri="{BB962C8B-B14F-4D97-AF65-F5344CB8AC3E}">
        <p14:creationId xmlns:p14="http://schemas.microsoft.com/office/powerpoint/2010/main" val="2679436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Colors</a:t>
            </a:r>
          </a:p>
        </p:txBody>
      </p:sp>
      <p:sp>
        <p:nvSpPr>
          <p:cNvPr id="3" name="Content Placeholder 2"/>
          <p:cNvSpPr>
            <a:spLocks noGrp="1"/>
          </p:cNvSpPr>
          <p:nvPr>
            <p:ph idx="1"/>
          </p:nvPr>
        </p:nvSpPr>
        <p:spPr>
          <a:xfrm>
            <a:off x="1097280" y="1451729"/>
            <a:ext cx="10058400" cy="1606103"/>
          </a:xfrm>
        </p:spPr>
        <p:txBody>
          <a:bodyPr>
            <a:noAutofit/>
          </a:bodyPr>
          <a:lstStyle/>
          <a:p>
            <a:pPr algn="just">
              <a:lnSpc>
                <a:spcPct val="100000"/>
              </a:lnSpc>
              <a:spcBef>
                <a:spcPts val="0"/>
              </a:spcBef>
              <a:spcAft>
                <a:spcPts val="0"/>
              </a:spcAft>
            </a:pPr>
            <a:r>
              <a:rPr lang="en-US" sz="2400" dirty="0">
                <a:solidFill>
                  <a:schemeClr val="tx1"/>
                </a:solidFill>
              </a:rPr>
              <a:t>The color wheel helps understanding how colors related to each other.  </a:t>
            </a:r>
          </a:p>
          <a:p>
            <a:pPr lvl="1" algn="just">
              <a:lnSpc>
                <a:spcPct val="100000"/>
              </a:lnSpc>
              <a:spcBef>
                <a:spcPts val="0"/>
              </a:spcBef>
              <a:spcAft>
                <a:spcPts val="0"/>
              </a:spcAft>
            </a:pPr>
            <a:r>
              <a:rPr lang="en-US" sz="2000" b="1" dirty="0">
                <a:solidFill>
                  <a:schemeClr val="tx1"/>
                </a:solidFill>
              </a:rPr>
              <a:t>Colors next to each other </a:t>
            </a:r>
            <a:r>
              <a:rPr lang="en-US" sz="2000" dirty="0">
                <a:solidFill>
                  <a:schemeClr val="tx1"/>
                </a:solidFill>
              </a:rPr>
              <a:t>share similar values (used for flow and association)</a:t>
            </a:r>
          </a:p>
          <a:p>
            <a:pPr lvl="1" algn="just">
              <a:lnSpc>
                <a:spcPct val="100000"/>
              </a:lnSpc>
              <a:spcBef>
                <a:spcPts val="0"/>
              </a:spcBef>
              <a:spcAft>
                <a:spcPts val="0"/>
              </a:spcAft>
            </a:pPr>
            <a:r>
              <a:rPr lang="en-US" sz="2000" b="1" dirty="0">
                <a:solidFill>
                  <a:schemeClr val="tx1"/>
                </a:solidFill>
              </a:rPr>
              <a:t>Complementary colors </a:t>
            </a:r>
            <a:r>
              <a:rPr lang="en-US" sz="2000" dirty="0">
                <a:solidFill>
                  <a:schemeClr val="tx1"/>
                </a:solidFill>
              </a:rPr>
              <a:t>are any two colors which are directly opposite each other, such as red and green and red-purple and yellow-green (used for contrast).</a:t>
            </a:r>
          </a:p>
          <a:p>
            <a:pPr lvl="1" algn="just">
              <a:lnSpc>
                <a:spcPct val="100000"/>
              </a:lnSpc>
              <a:spcBef>
                <a:spcPts val="0"/>
              </a:spcBef>
              <a:spcAft>
                <a:spcPts val="0"/>
              </a:spcAft>
            </a:pPr>
            <a:r>
              <a:rPr lang="en-US" sz="2000" b="1" dirty="0">
                <a:solidFill>
                  <a:schemeClr val="tx1"/>
                </a:solidFill>
              </a:rPr>
              <a:t>Triadic</a:t>
            </a:r>
            <a:r>
              <a:rPr lang="en-US" sz="2000" dirty="0">
                <a:solidFill>
                  <a:schemeClr val="tx1"/>
                </a:solidFill>
              </a:rPr>
              <a:t> colors are used for balance.</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37</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7566" y="2895600"/>
            <a:ext cx="3418114" cy="3418114"/>
          </a:xfrm>
          <a:prstGeom prst="rect">
            <a:avLst/>
          </a:prstGeom>
        </p:spPr>
      </p:pic>
    </p:spTree>
    <p:extLst>
      <p:ext uri="{BB962C8B-B14F-4D97-AF65-F5344CB8AC3E}">
        <p14:creationId xmlns:p14="http://schemas.microsoft.com/office/powerpoint/2010/main" val="2305381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Colors</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38</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990" y="1543666"/>
            <a:ext cx="4736690" cy="4736690"/>
          </a:xfrm>
          <a:prstGeom prst="rect">
            <a:avLst/>
          </a:prstGeom>
        </p:spPr>
      </p:pic>
      <p:sp>
        <p:nvSpPr>
          <p:cNvPr id="5" name="Rectangle 4"/>
          <p:cNvSpPr/>
          <p:nvPr/>
        </p:nvSpPr>
        <p:spPr>
          <a:xfrm>
            <a:off x="1229032" y="1543666"/>
            <a:ext cx="5189958" cy="3477875"/>
          </a:xfrm>
          <a:prstGeom prst="rect">
            <a:avLst/>
          </a:prstGeom>
        </p:spPr>
        <p:txBody>
          <a:bodyPr wrap="square">
            <a:spAutoFit/>
          </a:bodyPr>
          <a:lstStyle/>
          <a:p>
            <a:pPr algn="just"/>
            <a:r>
              <a:rPr lang="en-US" sz="2000" b="1" dirty="0"/>
              <a:t>Color theory </a:t>
            </a:r>
            <a:r>
              <a:rPr lang="en-US" sz="2000" dirty="0"/>
              <a:t>is </a:t>
            </a:r>
            <a:r>
              <a:rPr lang="en-US" sz="2000" dirty="0">
                <a:solidFill>
                  <a:srgbClr val="C00000"/>
                </a:solidFill>
              </a:rPr>
              <a:t>the study of how colors work together and how they affect our emotions and perceptions. </a:t>
            </a:r>
          </a:p>
          <a:p>
            <a:pPr algn="just"/>
            <a:endParaRPr lang="en-US" sz="2000" dirty="0"/>
          </a:p>
          <a:p>
            <a:pPr algn="just"/>
            <a:r>
              <a:rPr lang="en-US" sz="2000" b="1" dirty="0"/>
              <a:t>Color theory</a:t>
            </a:r>
            <a:r>
              <a:rPr lang="en-US" sz="2000" dirty="0"/>
              <a:t> is like a toolbox for </a:t>
            </a:r>
            <a:r>
              <a:rPr lang="en-US" sz="2000" dirty="0">
                <a:solidFill>
                  <a:srgbClr val="C00000"/>
                </a:solidFill>
              </a:rPr>
              <a:t>artists</a:t>
            </a:r>
            <a:r>
              <a:rPr lang="en-US" sz="2000" dirty="0"/>
              <a:t>, </a:t>
            </a:r>
            <a:r>
              <a:rPr lang="en-US" sz="2000" dirty="0">
                <a:solidFill>
                  <a:srgbClr val="C00000"/>
                </a:solidFill>
              </a:rPr>
              <a:t>designers</a:t>
            </a:r>
            <a:r>
              <a:rPr lang="en-US" sz="2000" dirty="0"/>
              <a:t>, and </a:t>
            </a:r>
            <a:r>
              <a:rPr lang="en-US" sz="2000" dirty="0">
                <a:solidFill>
                  <a:srgbClr val="C00000"/>
                </a:solidFill>
              </a:rPr>
              <a:t>creators</a:t>
            </a:r>
            <a:r>
              <a:rPr lang="en-US" sz="2000" dirty="0"/>
              <a:t> to help them choose the right colors for their projects. </a:t>
            </a:r>
          </a:p>
          <a:p>
            <a:pPr algn="just"/>
            <a:endParaRPr lang="en-US" sz="2000" dirty="0"/>
          </a:p>
          <a:p>
            <a:pPr algn="just"/>
            <a:r>
              <a:rPr lang="en-US" sz="2000" b="1" dirty="0"/>
              <a:t>Color theory </a:t>
            </a:r>
            <a:r>
              <a:rPr lang="en-US" sz="2000" dirty="0"/>
              <a:t>enables you to pick colors that go well together and convey the right mood or message in your work.</a:t>
            </a:r>
          </a:p>
        </p:txBody>
      </p:sp>
    </p:spTree>
    <p:extLst>
      <p:ext uri="{BB962C8B-B14F-4D97-AF65-F5344CB8AC3E}">
        <p14:creationId xmlns:p14="http://schemas.microsoft.com/office/powerpoint/2010/main" val="3489523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Colors</a:t>
            </a:r>
          </a:p>
        </p:txBody>
      </p:sp>
      <p:sp>
        <p:nvSpPr>
          <p:cNvPr id="3" name="Content Placeholder 2"/>
          <p:cNvSpPr>
            <a:spLocks noGrp="1"/>
          </p:cNvSpPr>
          <p:nvPr>
            <p:ph idx="1"/>
          </p:nvPr>
        </p:nvSpPr>
        <p:spPr>
          <a:xfrm>
            <a:off x="1097280" y="1451729"/>
            <a:ext cx="10058400" cy="2450901"/>
          </a:xfrm>
        </p:spPr>
        <p:txBody>
          <a:bodyPr>
            <a:noAutofit/>
          </a:bodyPr>
          <a:lstStyle/>
          <a:p>
            <a:pPr algn="just">
              <a:lnSpc>
                <a:spcPct val="100000"/>
              </a:lnSpc>
              <a:spcBef>
                <a:spcPts val="0"/>
              </a:spcBef>
              <a:spcAft>
                <a:spcPts val="0"/>
              </a:spcAft>
            </a:pPr>
            <a:r>
              <a:rPr lang="en-US" b="1" dirty="0">
                <a:solidFill>
                  <a:schemeClr val="tx1"/>
                </a:solidFill>
              </a:rPr>
              <a:t>HSB Color is comprised of three components</a:t>
            </a:r>
            <a:r>
              <a:rPr lang="en-US" dirty="0">
                <a:solidFill>
                  <a:schemeClr val="tx1"/>
                </a:solidFill>
              </a:rPr>
              <a:t>: hue, saturation, and brightness. </a:t>
            </a:r>
          </a:p>
          <a:p>
            <a:pPr lvl="1" algn="just">
              <a:lnSpc>
                <a:spcPct val="100000"/>
              </a:lnSpc>
              <a:spcBef>
                <a:spcPts val="0"/>
              </a:spcBef>
              <a:spcAft>
                <a:spcPts val="0"/>
              </a:spcAft>
            </a:pPr>
            <a:r>
              <a:rPr lang="en-US" sz="2000" b="1" dirty="0">
                <a:solidFill>
                  <a:schemeClr val="tx1"/>
                </a:solidFill>
              </a:rPr>
              <a:t>Hue:</a:t>
            </a:r>
            <a:r>
              <a:rPr lang="en-US" sz="2000" dirty="0">
                <a:solidFill>
                  <a:schemeClr val="tx1"/>
                </a:solidFill>
              </a:rPr>
              <a:t> is what you find on the color wheel – it’s what we think of when we hear the word ”color”. It’s the red, it’s the green, it’s the turquoise.</a:t>
            </a:r>
          </a:p>
          <a:p>
            <a:pPr lvl="1" algn="just">
              <a:lnSpc>
                <a:spcPct val="100000"/>
              </a:lnSpc>
              <a:spcBef>
                <a:spcPts val="0"/>
              </a:spcBef>
              <a:spcAft>
                <a:spcPts val="0"/>
              </a:spcAft>
            </a:pPr>
            <a:r>
              <a:rPr lang="en-US" sz="2000" b="1" dirty="0">
                <a:solidFill>
                  <a:schemeClr val="tx1"/>
                </a:solidFill>
              </a:rPr>
              <a:t>Saturation</a:t>
            </a:r>
            <a:r>
              <a:rPr lang="en-US" sz="2000" dirty="0">
                <a:solidFill>
                  <a:schemeClr val="tx1"/>
                </a:solidFill>
              </a:rPr>
              <a:t> the intensity of the color. </a:t>
            </a:r>
          </a:p>
          <a:p>
            <a:pPr lvl="1" algn="just">
              <a:lnSpc>
                <a:spcPct val="100000"/>
              </a:lnSpc>
              <a:spcBef>
                <a:spcPts val="0"/>
              </a:spcBef>
              <a:spcAft>
                <a:spcPts val="0"/>
              </a:spcAft>
            </a:pPr>
            <a:r>
              <a:rPr lang="en-US" sz="2000" b="1" dirty="0">
                <a:solidFill>
                  <a:schemeClr val="tx1"/>
                </a:solidFill>
              </a:rPr>
              <a:t>Brightness</a:t>
            </a:r>
            <a:r>
              <a:rPr lang="en-US" sz="2000" dirty="0">
                <a:solidFill>
                  <a:schemeClr val="tx1"/>
                </a:solidFill>
              </a:rPr>
              <a:t>: how much the “lightbulb” is turned on.</a:t>
            </a:r>
          </a:p>
          <a:p>
            <a:pPr marL="201168" lvl="1" indent="0" algn="just">
              <a:lnSpc>
                <a:spcPct val="100000"/>
              </a:lnSpc>
              <a:spcBef>
                <a:spcPts val="0"/>
              </a:spcBef>
              <a:spcAft>
                <a:spcPts val="0"/>
              </a:spcAft>
              <a:buNone/>
            </a:pPr>
            <a:endParaRPr lang="en-US" sz="2000" dirty="0">
              <a:solidFill>
                <a:schemeClr val="tx1"/>
              </a:solidFill>
            </a:endParaRPr>
          </a:p>
          <a:p>
            <a:pPr algn="just">
              <a:lnSpc>
                <a:spcPct val="100000"/>
              </a:lnSpc>
              <a:spcBef>
                <a:spcPts val="0"/>
              </a:spcBef>
              <a:spcAft>
                <a:spcPts val="0"/>
              </a:spcAft>
            </a:pPr>
            <a:r>
              <a:rPr lang="en-US" dirty="0">
                <a:solidFill>
                  <a:schemeClr val="tx1"/>
                </a:solidFill>
              </a:rPr>
              <a:t>There are three ways you can saturate the color of your chosen Hue.  You can add grey and change its Tone, Black and change its shade, or White and change its tint.  </a:t>
            </a:r>
          </a:p>
          <a:p>
            <a:pPr>
              <a:lnSpc>
                <a:spcPct val="100000"/>
              </a:lnSpc>
              <a:spcBef>
                <a:spcPts val="0"/>
              </a:spcBef>
              <a:spcAft>
                <a:spcPts val="0"/>
              </a:spcAft>
            </a:pPr>
            <a:endParaRPr lang="en-US" sz="18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39</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sp>
        <p:nvSpPr>
          <p:cNvPr id="6" name="TextBox 5">
            <a:extLst>
              <a:ext uri="{FF2B5EF4-FFF2-40B4-BE49-F238E27FC236}">
                <a16:creationId xmlns:a16="http://schemas.microsoft.com/office/drawing/2014/main" id="{2BE18867-7253-4E6E-B773-826547ED4C3E}"/>
              </a:ext>
            </a:extLst>
          </p:cNvPr>
          <p:cNvSpPr txBox="1"/>
          <p:nvPr/>
        </p:nvSpPr>
        <p:spPr>
          <a:xfrm>
            <a:off x="7159862" y="3935613"/>
            <a:ext cx="755108" cy="461665"/>
          </a:xfrm>
          <a:prstGeom prst="rect">
            <a:avLst/>
          </a:prstGeom>
          <a:noFill/>
        </p:spPr>
        <p:txBody>
          <a:bodyPr wrap="square" rtlCol="0">
            <a:spAutoFit/>
          </a:bodyPr>
          <a:lstStyle/>
          <a:p>
            <a:r>
              <a:rPr lang="en-US" sz="2400" b="1" dirty="0">
                <a:solidFill>
                  <a:srgbClr val="C00000"/>
                </a:solidFill>
                <a:latin typeface="+mj-lt"/>
              </a:rPr>
              <a:t>Hue</a:t>
            </a:r>
          </a:p>
        </p:txBody>
      </p:sp>
      <p:grpSp>
        <p:nvGrpSpPr>
          <p:cNvPr id="9" name="Group 8">
            <a:extLst>
              <a:ext uri="{FF2B5EF4-FFF2-40B4-BE49-F238E27FC236}">
                <a16:creationId xmlns:a16="http://schemas.microsoft.com/office/drawing/2014/main" id="{295E78AD-C318-4FDD-8F33-352F500B5938}"/>
              </a:ext>
            </a:extLst>
          </p:cNvPr>
          <p:cNvGrpSpPr/>
          <p:nvPr/>
        </p:nvGrpSpPr>
        <p:grpSpPr>
          <a:xfrm>
            <a:off x="8131277" y="5108085"/>
            <a:ext cx="3024403" cy="633953"/>
            <a:chOff x="5406812" y="4928647"/>
            <a:chExt cx="7987453" cy="1214575"/>
          </a:xfrm>
        </p:grpSpPr>
        <p:pic>
          <p:nvPicPr>
            <p:cNvPr id="10" name="Picture 9">
              <a:extLst>
                <a:ext uri="{FF2B5EF4-FFF2-40B4-BE49-F238E27FC236}">
                  <a16:creationId xmlns:a16="http://schemas.microsoft.com/office/drawing/2014/main" id="{14C93439-2B14-40BE-BFA0-92444F45B2AF}"/>
                </a:ext>
              </a:extLst>
            </p:cNvPr>
            <p:cNvPicPr>
              <a:picLocks noChangeAspect="1"/>
            </p:cNvPicPr>
            <p:nvPr/>
          </p:nvPicPr>
          <p:blipFill>
            <a:blip r:embed="rId2"/>
            <a:stretch>
              <a:fillRect/>
            </a:stretch>
          </p:blipFill>
          <p:spPr>
            <a:xfrm>
              <a:off x="5406812" y="5477601"/>
              <a:ext cx="7987453" cy="665621"/>
            </a:xfrm>
            <a:prstGeom prst="rect">
              <a:avLst/>
            </a:prstGeom>
          </p:spPr>
        </p:pic>
        <p:sp>
          <p:nvSpPr>
            <p:cNvPr id="11" name="TextBox 10">
              <a:extLst>
                <a:ext uri="{FF2B5EF4-FFF2-40B4-BE49-F238E27FC236}">
                  <a16:creationId xmlns:a16="http://schemas.microsoft.com/office/drawing/2014/main" id="{50A750A0-EA1C-4960-B7AC-67E1AD7464AA}"/>
                </a:ext>
              </a:extLst>
            </p:cNvPr>
            <p:cNvSpPr txBox="1"/>
            <p:nvPr/>
          </p:nvSpPr>
          <p:spPr>
            <a:xfrm>
              <a:off x="5406812" y="4928647"/>
              <a:ext cx="1168910" cy="492443"/>
            </a:xfrm>
            <a:prstGeom prst="rect">
              <a:avLst/>
            </a:prstGeom>
            <a:noFill/>
          </p:spPr>
          <p:txBody>
            <a:bodyPr wrap="none" rtlCol="0">
              <a:spAutoFit/>
            </a:bodyPr>
            <a:lstStyle/>
            <a:p>
              <a:r>
                <a:rPr lang="en-US" dirty="0"/>
                <a:t>Shade</a:t>
              </a:r>
            </a:p>
          </p:txBody>
        </p:sp>
        <p:sp>
          <p:nvSpPr>
            <p:cNvPr id="12" name="TextBox 11">
              <a:extLst>
                <a:ext uri="{FF2B5EF4-FFF2-40B4-BE49-F238E27FC236}">
                  <a16:creationId xmlns:a16="http://schemas.microsoft.com/office/drawing/2014/main" id="{DC54420F-B4FC-4792-AEBA-7726033D4BEA}"/>
                </a:ext>
              </a:extLst>
            </p:cNvPr>
            <p:cNvSpPr txBox="1"/>
            <p:nvPr/>
          </p:nvSpPr>
          <p:spPr>
            <a:xfrm>
              <a:off x="12597251" y="4928647"/>
              <a:ext cx="797013" cy="492443"/>
            </a:xfrm>
            <a:prstGeom prst="rect">
              <a:avLst/>
            </a:prstGeom>
            <a:noFill/>
          </p:spPr>
          <p:txBody>
            <a:bodyPr wrap="none" rtlCol="0">
              <a:spAutoFit/>
            </a:bodyPr>
            <a:lstStyle/>
            <a:p>
              <a:pPr algn="r"/>
              <a:r>
                <a:rPr lang="en-US" dirty="0"/>
                <a:t>Tint</a:t>
              </a:r>
            </a:p>
          </p:txBody>
        </p:sp>
      </p:grpSp>
      <p:grpSp>
        <p:nvGrpSpPr>
          <p:cNvPr id="13" name="Group 12">
            <a:extLst>
              <a:ext uri="{FF2B5EF4-FFF2-40B4-BE49-F238E27FC236}">
                <a16:creationId xmlns:a16="http://schemas.microsoft.com/office/drawing/2014/main" id="{5D594A78-45AB-4910-A870-DC7598AF5119}"/>
              </a:ext>
            </a:extLst>
          </p:cNvPr>
          <p:cNvGrpSpPr/>
          <p:nvPr/>
        </p:nvGrpSpPr>
        <p:grpSpPr>
          <a:xfrm>
            <a:off x="8119538" y="4309373"/>
            <a:ext cx="3024403" cy="678498"/>
            <a:chOff x="5406812" y="3058965"/>
            <a:chExt cx="8049937" cy="1350189"/>
          </a:xfrm>
        </p:grpSpPr>
        <p:pic>
          <p:nvPicPr>
            <p:cNvPr id="14" name="Picture 13">
              <a:extLst>
                <a:ext uri="{FF2B5EF4-FFF2-40B4-BE49-F238E27FC236}">
                  <a16:creationId xmlns:a16="http://schemas.microsoft.com/office/drawing/2014/main" id="{4C279979-BBFD-4850-B22E-CD49F331C5B8}"/>
                </a:ext>
              </a:extLst>
            </p:cNvPr>
            <p:cNvPicPr>
              <a:picLocks noChangeAspect="1"/>
            </p:cNvPicPr>
            <p:nvPr/>
          </p:nvPicPr>
          <p:blipFill>
            <a:blip r:embed="rId3"/>
            <a:stretch>
              <a:fillRect/>
            </a:stretch>
          </p:blipFill>
          <p:spPr>
            <a:xfrm>
              <a:off x="5406812" y="3743533"/>
              <a:ext cx="7987453" cy="665621"/>
            </a:xfrm>
            <a:prstGeom prst="rect">
              <a:avLst/>
            </a:prstGeom>
          </p:spPr>
        </p:pic>
        <p:sp>
          <p:nvSpPr>
            <p:cNvPr id="15" name="TextBox 14">
              <a:extLst>
                <a:ext uri="{FF2B5EF4-FFF2-40B4-BE49-F238E27FC236}">
                  <a16:creationId xmlns:a16="http://schemas.microsoft.com/office/drawing/2014/main" id="{A1B9FF7E-6139-4CB7-9A0E-952538A7EC84}"/>
                </a:ext>
              </a:extLst>
            </p:cNvPr>
            <p:cNvSpPr txBox="1"/>
            <p:nvPr/>
          </p:nvSpPr>
          <p:spPr>
            <a:xfrm>
              <a:off x="11661477" y="3058965"/>
              <a:ext cx="1795272" cy="734959"/>
            </a:xfrm>
            <a:prstGeom prst="rect">
              <a:avLst/>
            </a:prstGeom>
            <a:noFill/>
          </p:spPr>
          <p:txBody>
            <a:bodyPr wrap="square" rtlCol="0">
              <a:spAutoFit/>
            </a:bodyPr>
            <a:lstStyle/>
            <a:p>
              <a:pPr algn="r"/>
              <a:r>
                <a:rPr lang="en-US" dirty="0"/>
                <a:t>Tone</a:t>
              </a:r>
            </a:p>
          </p:txBody>
        </p:sp>
      </p:grpSp>
      <p:pic>
        <p:nvPicPr>
          <p:cNvPr id="16" name="Picture 15">
            <a:extLst>
              <a:ext uri="{FF2B5EF4-FFF2-40B4-BE49-F238E27FC236}">
                <a16:creationId xmlns:a16="http://schemas.microsoft.com/office/drawing/2014/main" id="{3E9EBADE-8D0A-4821-ABE8-8F5765DA8CFF}"/>
              </a:ext>
            </a:extLst>
          </p:cNvPr>
          <p:cNvPicPr>
            <a:picLocks noChangeAspect="1"/>
          </p:cNvPicPr>
          <p:nvPr/>
        </p:nvPicPr>
        <p:blipFill>
          <a:blip r:embed="rId4"/>
          <a:stretch>
            <a:fillRect/>
          </a:stretch>
        </p:blipFill>
        <p:spPr>
          <a:xfrm>
            <a:off x="7179526" y="4297612"/>
            <a:ext cx="612129" cy="2032944"/>
          </a:xfrm>
          <a:prstGeom prst="rect">
            <a:avLst/>
          </a:prstGeom>
        </p:spPr>
      </p:pic>
      <p:sp>
        <p:nvSpPr>
          <p:cNvPr id="5" name="Rectangle 4"/>
          <p:cNvSpPr/>
          <p:nvPr/>
        </p:nvSpPr>
        <p:spPr>
          <a:xfrm>
            <a:off x="1036368" y="4173698"/>
            <a:ext cx="5511916" cy="1477328"/>
          </a:xfrm>
          <a:prstGeom prst="rect">
            <a:avLst/>
          </a:prstGeom>
        </p:spPr>
        <p:txBody>
          <a:bodyPr wrap="square">
            <a:spAutoFit/>
          </a:bodyPr>
          <a:lstStyle/>
          <a:p>
            <a:pPr algn="just"/>
            <a:r>
              <a:rPr lang="en-US" b="1" dirty="0"/>
              <a:t>Colors of the same hue and saturation, but of different lightness, are called tints and shades.</a:t>
            </a:r>
            <a:r>
              <a:rPr lang="en-US" dirty="0"/>
              <a:t> </a:t>
            </a:r>
          </a:p>
          <a:p>
            <a:pPr algn="just"/>
            <a:endParaRPr lang="en-US" b="1" dirty="0"/>
          </a:p>
          <a:p>
            <a:pPr algn="just"/>
            <a:r>
              <a:rPr lang="en-US" b="1" dirty="0"/>
              <a:t>Colors of the same hue and lightness, but of different saturation, are called tones</a:t>
            </a:r>
            <a:r>
              <a:rPr lang="en-US" dirty="0"/>
              <a:t>.</a:t>
            </a:r>
          </a:p>
        </p:txBody>
      </p:sp>
    </p:spTree>
    <p:extLst>
      <p:ext uri="{BB962C8B-B14F-4D97-AF65-F5344CB8AC3E}">
        <p14:creationId xmlns:p14="http://schemas.microsoft.com/office/powerpoint/2010/main" val="2120598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Significances</a:t>
            </a:r>
          </a:p>
        </p:txBody>
      </p:sp>
      <p:sp>
        <p:nvSpPr>
          <p:cNvPr id="3" name="Content Placeholder 2"/>
          <p:cNvSpPr>
            <a:spLocks noGrp="1"/>
          </p:cNvSpPr>
          <p:nvPr>
            <p:ph idx="1"/>
          </p:nvPr>
        </p:nvSpPr>
        <p:spPr>
          <a:xfrm>
            <a:off x="1097280" y="1451729"/>
            <a:ext cx="5873791" cy="4685120"/>
          </a:xfrm>
        </p:spPr>
        <p:txBody>
          <a:bodyPr>
            <a:noAutofit/>
          </a:bodyPr>
          <a:lstStyle/>
          <a:p>
            <a:pPr algn="just">
              <a:lnSpc>
                <a:spcPct val="100000"/>
              </a:lnSpc>
              <a:spcBef>
                <a:spcPts val="0"/>
              </a:spcBef>
              <a:spcAft>
                <a:spcPts val="0"/>
              </a:spcAft>
            </a:pPr>
            <a:r>
              <a:rPr lang="en-US" sz="2400" b="1" dirty="0">
                <a:solidFill>
                  <a:schemeClr val="tx1"/>
                </a:solidFill>
              </a:rPr>
              <a:t>The Importance of Data Visualization</a:t>
            </a:r>
          </a:p>
          <a:p>
            <a:pPr lvl="1" algn="just">
              <a:lnSpc>
                <a:spcPct val="100000"/>
              </a:lnSpc>
              <a:spcBef>
                <a:spcPts val="0"/>
              </a:spcBef>
              <a:spcAft>
                <a:spcPts val="0"/>
              </a:spcAft>
            </a:pPr>
            <a:r>
              <a:rPr lang="en-US" sz="2000" b="1" dirty="0">
                <a:solidFill>
                  <a:schemeClr val="tx1"/>
                </a:solidFill>
              </a:rPr>
              <a:t>Understanding &amp; Make Decision</a:t>
            </a:r>
            <a:r>
              <a:rPr lang="en-US" sz="2000" dirty="0">
                <a:solidFill>
                  <a:schemeClr val="tx1"/>
                </a:solidFill>
              </a:rPr>
              <a:t>: Visualized data makes the data </a:t>
            </a:r>
            <a:r>
              <a:rPr lang="en-US" sz="2000" dirty="0">
                <a:solidFill>
                  <a:srgbClr val="C00000"/>
                </a:solidFill>
              </a:rPr>
              <a:t>more valuable </a:t>
            </a:r>
            <a:r>
              <a:rPr lang="en-US" sz="2000" dirty="0">
                <a:solidFill>
                  <a:schemeClr val="tx1"/>
                </a:solidFill>
              </a:rPr>
              <a:t>because it is easier to consume as information, which in turn becomes knowledge.</a:t>
            </a:r>
          </a:p>
          <a:p>
            <a:pPr lvl="1" algn="just">
              <a:lnSpc>
                <a:spcPct val="100000"/>
              </a:lnSpc>
              <a:spcBef>
                <a:spcPts val="0"/>
              </a:spcBef>
              <a:spcAft>
                <a:spcPts val="0"/>
              </a:spcAft>
            </a:pPr>
            <a:endParaRPr lang="en-US" sz="2000" dirty="0">
              <a:solidFill>
                <a:schemeClr val="tx1"/>
              </a:solidFill>
            </a:endParaRPr>
          </a:p>
          <a:p>
            <a:pPr lvl="1" algn="just">
              <a:lnSpc>
                <a:spcPct val="100000"/>
              </a:lnSpc>
              <a:spcBef>
                <a:spcPts val="0"/>
              </a:spcBef>
              <a:spcAft>
                <a:spcPts val="0"/>
              </a:spcAft>
            </a:pPr>
            <a:r>
              <a:rPr lang="en-US" sz="2000" b="1" dirty="0">
                <a:solidFill>
                  <a:schemeClr val="tx1"/>
                </a:solidFill>
              </a:rPr>
              <a:t>Communication</a:t>
            </a:r>
            <a:r>
              <a:rPr lang="en-US" sz="2000" dirty="0">
                <a:solidFill>
                  <a:schemeClr val="tx1"/>
                </a:solidFill>
              </a:rPr>
              <a:t>: Visual metaphors are a </a:t>
            </a:r>
            <a:r>
              <a:rPr lang="en-US" sz="2000" dirty="0">
                <a:solidFill>
                  <a:srgbClr val="C00000"/>
                </a:solidFill>
              </a:rPr>
              <a:t>universal language</a:t>
            </a:r>
            <a:r>
              <a:rPr lang="en-US" sz="2000" dirty="0">
                <a:solidFill>
                  <a:schemeClr val="tx1"/>
                </a:solidFill>
              </a:rPr>
              <a:t>, allows people of any languages to communicate.</a:t>
            </a:r>
          </a:p>
          <a:p>
            <a:pPr lvl="1" algn="just">
              <a:lnSpc>
                <a:spcPct val="100000"/>
              </a:lnSpc>
              <a:spcBef>
                <a:spcPts val="0"/>
              </a:spcBef>
              <a:spcAft>
                <a:spcPts val="0"/>
              </a:spcAft>
            </a:pPr>
            <a:endParaRPr lang="en-US" sz="2000" dirty="0">
              <a:solidFill>
                <a:schemeClr val="tx1"/>
              </a:solidFill>
            </a:endParaRPr>
          </a:p>
          <a:p>
            <a:pPr lvl="1" algn="just">
              <a:lnSpc>
                <a:spcPct val="100000"/>
              </a:lnSpc>
              <a:spcBef>
                <a:spcPts val="0"/>
              </a:spcBef>
              <a:spcAft>
                <a:spcPts val="0"/>
              </a:spcAft>
            </a:pPr>
            <a:r>
              <a:rPr lang="en-US" sz="2000" b="1" dirty="0">
                <a:solidFill>
                  <a:schemeClr val="tx1"/>
                </a:solidFill>
              </a:rPr>
              <a:t>Exploration</a:t>
            </a:r>
            <a:r>
              <a:rPr lang="en-US" sz="2000" dirty="0">
                <a:solidFill>
                  <a:schemeClr val="tx1"/>
                </a:solidFill>
              </a:rPr>
              <a:t>: Visuals are </a:t>
            </a:r>
            <a:r>
              <a:rPr lang="en-US" sz="2000" dirty="0">
                <a:solidFill>
                  <a:srgbClr val="C00000"/>
                </a:solidFill>
              </a:rPr>
              <a:t>more effective than text</a:t>
            </a:r>
            <a:r>
              <a:rPr lang="en-US" sz="2000" dirty="0">
                <a:solidFill>
                  <a:schemeClr val="tx1"/>
                </a:solidFill>
              </a:rPr>
              <a:t>. Visuals convey information </a:t>
            </a:r>
            <a:r>
              <a:rPr lang="en-US" sz="2000" dirty="0">
                <a:solidFill>
                  <a:srgbClr val="C00000"/>
                </a:solidFill>
              </a:rPr>
              <a:t>more quickly </a:t>
            </a:r>
            <a:r>
              <a:rPr lang="en-US" sz="2000" dirty="0">
                <a:solidFill>
                  <a:schemeClr val="tx1"/>
                </a:solidFill>
              </a:rPr>
              <a:t>than a large spreadsheet or densely written report.</a:t>
            </a:r>
          </a:p>
          <a:p>
            <a:pPr lvl="1" algn="just">
              <a:lnSpc>
                <a:spcPct val="100000"/>
              </a:lnSpc>
              <a:spcBef>
                <a:spcPts val="0"/>
              </a:spcBef>
              <a:spcAft>
                <a:spcPts val="0"/>
              </a:spcAft>
            </a:pPr>
            <a:endParaRPr lang="en-US" sz="2000" dirty="0">
              <a:solidFill>
                <a:schemeClr val="tx1"/>
              </a:solidFill>
            </a:endParaRPr>
          </a:p>
          <a:p>
            <a:pPr lvl="1" algn="just">
              <a:lnSpc>
                <a:spcPct val="100000"/>
              </a:lnSpc>
              <a:spcBef>
                <a:spcPts val="0"/>
              </a:spcBef>
              <a:spcAft>
                <a:spcPts val="0"/>
              </a:spcAft>
            </a:pPr>
            <a:r>
              <a:rPr lang="en-US" sz="2000" b="1" dirty="0">
                <a:solidFill>
                  <a:schemeClr val="tx1"/>
                </a:solidFill>
              </a:rPr>
              <a:t>Patterns</a:t>
            </a:r>
            <a:r>
              <a:rPr lang="en-US" sz="2000" dirty="0">
                <a:solidFill>
                  <a:schemeClr val="tx1"/>
                </a:solidFill>
              </a:rPr>
              <a:t>: Visualized data </a:t>
            </a:r>
            <a:r>
              <a:rPr lang="en-US" sz="2000" dirty="0">
                <a:solidFill>
                  <a:srgbClr val="C00000"/>
                </a:solidFill>
              </a:rPr>
              <a:t>increases knowledge</a:t>
            </a:r>
            <a:r>
              <a:rPr lang="en-US" sz="2000" dirty="0">
                <a:solidFill>
                  <a:schemeClr val="tx1"/>
                </a:solidFill>
              </a:rPr>
              <a:t>.</a:t>
            </a:r>
          </a:p>
          <a:p>
            <a:pPr>
              <a:lnSpc>
                <a:spcPct val="100000"/>
              </a:lnSpc>
              <a:spcBef>
                <a:spcPts val="0"/>
              </a:spcBef>
              <a:spcAft>
                <a:spcPts val="0"/>
              </a:spcAft>
            </a:pPr>
            <a:endParaRPr lang="en-US" sz="18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4</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5" name="Picture 4"/>
          <p:cNvPicPr>
            <a:picLocks noChangeAspect="1"/>
          </p:cNvPicPr>
          <p:nvPr/>
        </p:nvPicPr>
        <p:blipFill rotWithShape="1">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l="6388" t="4876" r="3316" b="12066"/>
          <a:stretch/>
        </p:blipFill>
        <p:spPr>
          <a:xfrm>
            <a:off x="6971071" y="1700752"/>
            <a:ext cx="4551998" cy="4187074"/>
          </a:xfrm>
          <a:prstGeom prst="rect">
            <a:avLst/>
          </a:prstGeom>
        </p:spPr>
      </p:pic>
    </p:spTree>
    <p:extLst>
      <p:ext uri="{BB962C8B-B14F-4D97-AF65-F5344CB8AC3E}">
        <p14:creationId xmlns:p14="http://schemas.microsoft.com/office/powerpoint/2010/main" val="1319877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Colors</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40</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1026" name="Picture 2" descr="https://www.beachpainting.com/images/basic-wheel.jpg"/>
          <p:cNvPicPr>
            <a:picLocks noChangeAspect="1" noChangeArrowheads="1"/>
          </p:cNvPicPr>
          <p:nvPr/>
        </p:nvPicPr>
        <p:blipFill rotWithShape="1">
          <a:blip r:embed="rId2">
            <a:extLst>
              <a:ext uri="{28A0092B-C50C-407E-A947-70E740481C1C}">
                <a14:useLocalDpi xmlns:a14="http://schemas.microsoft.com/office/drawing/2010/main" val="0"/>
              </a:ext>
            </a:extLst>
          </a:blip>
          <a:srcRect l="3676" t="4673" r="3118" b="4698"/>
          <a:stretch/>
        </p:blipFill>
        <p:spPr bwMode="auto">
          <a:xfrm>
            <a:off x="3431458" y="1528569"/>
            <a:ext cx="5584722" cy="473914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135075" y="737108"/>
            <a:ext cx="5475345" cy="369332"/>
          </a:xfrm>
          <a:prstGeom prst="rect">
            <a:avLst/>
          </a:prstGeom>
        </p:spPr>
        <p:txBody>
          <a:bodyPr wrap="none">
            <a:spAutoFit/>
          </a:bodyPr>
          <a:lstStyle/>
          <a:p>
            <a:r>
              <a:rPr lang="en-US" dirty="0">
                <a:hlinkClick r:id="rId3"/>
              </a:rPr>
              <a:t>https://colors.dopely.top/color-toner/4da1d2-shades-40</a:t>
            </a:r>
            <a:endParaRPr lang="en-US" dirty="0"/>
          </a:p>
        </p:txBody>
      </p:sp>
    </p:spTree>
    <p:extLst>
      <p:ext uri="{BB962C8B-B14F-4D97-AF65-F5344CB8AC3E}">
        <p14:creationId xmlns:p14="http://schemas.microsoft.com/office/powerpoint/2010/main" val="2009647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Colors</a:t>
            </a:r>
          </a:p>
        </p:txBody>
      </p:sp>
      <p:sp>
        <p:nvSpPr>
          <p:cNvPr id="3" name="Content Placeholder 2"/>
          <p:cNvSpPr>
            <a:spLocks noGrp="1"/>
          </p:cNvSpPr>
          <p:nvPr>
            <p:ph idx="1"/>
          </p:nvPr>
        </p:nvSpPr>
        <p:spPr>
          <a:xfrm>
            <a:off x="1097280" y="1451728"/>
            <a:ext cx="10058400" cy="2193173"/>
          </a:xfrm>
        </p:spPr>
        <p:txBody>
          <a:bodyPr>
            <a:normAutofit fontScale="92500" lnSpcReduction="10000"/>
          </a:bodyPr>
          <a:lstStyle/>
          <a:p>
            <a:pPr algn="just">
              <a:lnSpc>
                <a:spcPct val="100000"/>
              </a:lnSpc>
              <a:spcBef>
                <a:spcPts val="0"/>
              </a:spcBef>
              <a:spcAft>
                <a:spcPts val="0"/>
              </a:spcAft>
            </a:pPr>
            <a:r>
              <a:rPr lang="en-US" dirty="0">
                <a:solidFill>
                  <a:schemeClr val="tx1"/>
                </a:solidFill>
              </a:rPr>
              <a:t>For </a:t>
            </a:r>
            <a:r>
              <a:rPr lang="en-US" b="1" dirty="0">
                <a:solidFill>
                  <a:schemeClr val="tx1"/>
                </a:solidFill>
              </a:rPr>
              <a:t>qualitative/categorical data</a:t>
            </a:r>
            <a:r>
              <a:rPr lang="en-US" dirty="0">
                <a:solidFill>
                  <a:schemeClr val="tx1"/>
                </a:solidFill>
              </a:rPr>
              <a:t>, the differences are represented by changing the hue </a:t>
            </a:r>
            <a:r>
              <a:rPr lang="en-US" dirty="0">
                <a:solidFill>
                  <a:schemeClr val="tx1"/>
                </a:solidFill>
                <a:sym typeface="Wingdings" panose="05000000000000000000" pitchFamily="2" charset="2"/>
              </a:rPr>
              <a:t> Color wheel is used </a:t>
            </a:r>
            <a:r>
              <a:rPr lang="en-US" dirty="0">
                <a:solidFill>
                  <a:schemeClr val="tx1"/>
                </a:solidFill>
              </a:rPr>
              <a:t>to choose hues that are distinct from one another (Limit the number of hues to 7).</a:t>
            </a:r>
          </a:p>
          <a:p>
            <a:pPr algn="just">
              <a:lnSpc>
                <a:spcPct val="100000"/>
              </a:lnSpc>
              <a:spcBef>
                <a:spcPts val="0"/>
              </a:spcBef>
              <a:spcAft>
                <a:spcPts val="0"/>
              </a:spcAft>
            </a:pPr>
            <a:r>
              <a:rPr lang="en-US" b="1" dirty="0">
                <a:solidFill>
                  <a:schemeClr val="tx1"/>
                </a:solidFill>
              </a:rPr>
              <a:t>Quantitative or numerical data</a:t>
            </a:r>
            <a:r>
              <a:rPr lang="en-US" dirty="0">
                <a:solidFill>
                  <a:schemeClr val="tx1"/>
                </a:solidFill>
              </a:rPr>
              <a:t>, the changes are reflected by the tone (primarily saturation). </a:t>
            </a:r>
          </a:p>
          <a:p>
            <a:pPr algn="just">
              <a:lnSpc>
                <a:spcPct val="100000"/>
              </a:lnSpc>
              <a:spcBef>
                <a:spcPts val="0"/>
              </a:spcBef>
              <a:spcAft>
                <a:spcPts val="0"/>
              </a:spcAft>
            </a:pPr>
            <a:endParaRPr lang="en-US" dirty="0">
              <a:solidFill>
                <a:schemeClr val="tx1"/>
              </a:solidFill>
            </a:endParaRPr>
          </a:p>
          <a:p>
            <a:pPr algn="just">
              <a:lnSpc>
                <a:spcPct val="100000"/>
              </a:lnSpc>
              <a:spcBef>
                <a:spcPts val="0"/>
              </a:spcBef>
              <a:spcAft>
                <a:spcPts val="0"/>
              </a:spcAft>
            </a:pPr>
            <a:r>
              <a:rPr lang="en-US" b="1" dirty="0">
                <a:solidFill>
                  <a:schemeClr val="tx1"/>
                </a:solidFill>
              </a:rPr>
              <a:t>Tips: </a:t>
            </a:r>
          </a:p>
          <a:p>
            <a:pPr lvl="1" algn="just">
              <a:lnSpc>
                <a:spcPct val="100000"/>
              </a:lnSpc>
              <a:spcBef>
                <a:spcPts val="0"/>
              </a:spcBef>
              <a:spcAft>
                <a:spcPts val="0"/>
              </a:spcAft>
            </a:pPr>
            <a:r>
              <a:rPr lang="en-US" dirty="0">
                <a:solidFill>
                  <a:schemeClr val="tx1"/>
                </a:solidFill>
              </a:rPr>
              <a:t>Always use the same color to represent the same meaning throughout all of your </a:t>
            </a:r>
            <a:r>
              <a:rPr lang="en-US" dirty="0" err="1">
                <a:solidFill>
                  <a:schemeClr val="tx1"/>
                </a:solidFill>
              </a:rPr>
              <a:t>vizzes</a:t>
            </a:r>
            <a:r>
              <a:rPr lang="en-US" dirty="0">
                <a:solidFill>
                  <a:schemeClr val="tx1"/>
                </a:solidFill>
              </a:rPr>
              <a:t>.</a:t>
            </a:r>
          </a:p>
          <a:p>
            <a:pPr lvl="1" algn="just">
              <a:lnSpc>
                <a:spcPct val="100000"/>
              </a:lnSpc>
              <a:spcBef>
                <a:spcPts val="0"/>
              </a:spcBef>
              <a:spcAft>
                <a:spcPts val="0"/>
              </a:spcAft>
            </a:pPr>
            <a:r>
              <a:rPr lang="en-US" dirty="0">
                <a:solidFill>
                  <a:schemeClr val="tx1"/>
                </a:solidFill>
              </a:rPr>
              <a:t>It’s good to note that color is not a good visual encoder when trying to illustrate small quantitative differences; if you want to show small variate, consider using </a:t>
            </a:r>
            <a:r>
              <a:rPr lang="en-US" b="1" dirty="0">
                <a:solidFill>
                  <a:schemeClr val="tx1"/>
                </a:solidFill>
              </a:rPr>
              <a:t>length or position </a:t>
            </a:r>
            <a:r>
              <a:rPr lang="en-US" dirty="0">
                <a:solidFill>
                  <a:schemeClr val="tx1"/>
                </a:solidFill>
              </a:rPr>
              <a:t>for this.</a:t>
            </a:r>
          </a:p>
          <a:p>
            <a:pPr marL="0" indent="0" algn="just">
              <a:lnSpc>
                <a:spcPct val="100000"/>
              </a:lnSpc>
              <a:spcBef>
                <a:spcPts val="0"/>
              </a:spcBef>
              <a:spcAft>
                <a:spcPts val="0"/>
              </a:spcAft>
              <a:buNone/>
            </a:pPr>
            <a:endParaRPr lang="en-US"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41</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9" name="Picture 8">
            <a:extLst>
              <a:ext uri="{FF2B5EF4-FFF2-40B4-BE49-F238E27FC236}">
                <a16:creationId xmlns:a16="http://schemas.microsoft.com/office/drawing/2014/main" id="{025A1011-B943-475D-B3E5-38843D52971F}"/>
              </a:ext>
            </a:extLst>
          </p:cNvPr>
          <p:cNvPicPr>
            <a:picLocks noChangeAspect="1"/>
          </p:cNvPicPr>
          <p:nvPr/>
        </p:nvPicPr>
        <p:blipFill>
          <a:blip r:embed="rId2"/>
          <a:stretch>
            <a:fillRect/>
          </a:stretch>
        </p:blipFill>
        <p:spPr>
          <a:xfrm>
            <a:off x="1250117" y="3644901"/>
            <a:ext cx="3174399" cy="2554001"/>
          </a:xfrm>
          <a:prstGeom prst="rect">
            <a:avLst/>
          </a:prstGeom>
        </p:spPr>
      </p:pic>
      <p:grpSp>
        <p:nvGrpSpPr>
          <p:cNvPr id="11" name="Group 10">
            <a:extLst>
              <a:ext uri="{FF2B5EF4-FFF2-40B4-BE49-F238E27FC236}">
                <a16:creationId xmlns:a16="http://schemas.microsoft.com/office/drawing/2014/main" id="{98F53152-3ECC-4784-992D-A36CBFA718C6}"/>
              </a:ext>
            </a:extLst>
          </p:cNvPr>
          <p:cNvGrpSpPr/>
          <p:nvPr/>
        </p:nvGrpSpPr>
        <p:grpSpPr>
          <a:xfrm>
            <a:off x="7777317" y="3644901"/>
            <a:ext cx="3378364" cy="2546515"/>
            <a:chOff x="7488982" y="3239695"/>
            <a:chExt cx="6322712" cy="3158772"/>
          </a:xfrm>
        </p:grpSpPr>
        <p:pic>
          <p:nvPicPr>
            <p:cNvPr id="13" name="Picture 12">
              <a:extLst>
                <a:ext uri="{FF2B5EF4-FFF2-40B4-BE49-F238E27FC236}">
                  <a16:creationId xmlns:a16="http://schemas.microsoft.com/office/drawing/2014/main" id="{581EC7C2-037E-4A4E-B3E9-C44229E18E5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74595" y="3239695"/>
              <a:ext cx="2968213" cy="2738518"/>
            </a:xfrm>
            <a:prstGeom prst="rect">
              <a:avLst/>
            </a:prstGeom>
          </p:spPr>
        </p:pic>
        <p:pic>
          <p:nvPicPr>
            <p:cNvPr id="14" name="Picture 13">
              <a:extLst>
                <a:ext uri="{FF2B5EF4-FFF2-40B4-BE49-F238E27FC236}">
                  <a16:creationId xmlns:a16="http://schemas.microsoft.com/office/drawing/2014/main" id="{3A8CCE27-3567-47A1-A487-236362FF8D78}"/>
                </a:ext>
              </a:extLst>
            </p:cNvPr>
            <p:cNvPicPr>
              <a:picLocks noChangeAspect="1"/>
            </p:cNvPicPr>
            <p:nvPr/>
          </p:nvPicPr>
          <p:blipFill>
            <a:blip r:embed="rId4"/>
            <a:stretch>
              <a:fillRect/>
            </a:stretch>
          </p:blipFill>
          <p:spPr>
            <a:xfrm>
              <a:off x="7488982" y="6090654"/>
              <a:ext cx="3148489" cy="307813"/>
            </a:xfrm>
            <a:prstGeom prst="rect">
              <a:avLst/>
            </a:prstGeom>
          </p:spPr>
        </p:pic>
        <p:pic>
          <p:nvPicPr>
            <p:cNvPr id="15" name="Picture 14">
              <a:extLst>
                <a:ext uri="{FF2B5EF4-FFF2-40B4-BE49-F238E27FC236}">
                  <a16:creationId xmlns:a16="http://schemas.microsoft.com/office/drawing/2014/main" id="{D1805FD4-4818-41DF-9B18-8C737C5329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42452" y="3245419"/>
              <a:ext cx="3008626" cy="2516532"/>
            </a:xfrm>
            <a:prstGeom prst="rect">
              <a:avLst/>
            </a:prstGeom>
          </p:spPr>
        </p:pic>
        <p:pic>
          <p:nvPicPr>
            <p:cNvPr id="16" name="Picture 15">
              <a:extLst>
                <a:ext uri="{FF2B5EF4-FFF2-40B4-BE49-F238E27FC236}">
                  <a16:creationId xmlns:a16="http://schemas.microsoft.com/office/drawing/2014/main" id="{645931B5-0F41-422C-A2F0-E283BC0644D7}"/>
                </a:ext>
              </a:extLst>
            </p:cNvPr>
            <p:cNvPicPr>
              <a:picLocks noChangeAspect="1"/>
            </p:cNvPicPr>
            <p:nvPr/>
          </p:nvPicPr>
          <p:blipFill>
            <a:blip r:embed="rId6"/>
            <a:stretch>
              <a:fillRect/>
            </a:stretch>
          </p:blipFill>
          <p:spPr>
            <a:xfrm>
              <a:off x="10803068" y="6090652"/>
              <a:ext cx="3008626" cy="307813"/>
            </a:xfrm>
            <a:prstGeom prst="rect">
              <a:avLst/>
            </a:prstGeom>
          </p:spPr>
        </p:pic>
      </p:grpSp>
      <p:sp>
        <p:nvSpPr>
          <p:cNvPr id="12" name="TextBox 11">
            <a:extLst>
              <a:ext uri="{FF2B5EF4-FFF2-40B4-BE49-F238E27FC236}">
                <a16:creationId xmlns:a16="http://schemas.microsoft.com/office/drawing/2014/main" id="{7A45021D-F85E-4151-9718-0CA6C3E5AB02}"/>
              </a:ext>
            </a:extLst>
          </p:cNvPr>
          <p:cNvSpPr txBox="1"/>
          <p:nvPr/>
        </p:nvSpPr>
        <p:spPr>
          <a:xfrm>
            <a:off x="6383330" y="3703630"/>
            <a:ext cx="1550039" cy="707886"/>
          </a:xfrm>
          <a:prstGeom prst="rect">
            <a:avLst/>
          </a:prstGeom>
          <a:noFill/>
        </p:spPr>
        <p:txBody>
          <a:bodyPr wrap="square" rtlCol="0">
            <a:spAutoFit/>
          </a:bodyPr>
          <a:lstStyle/>
          <a:p>
            <a:r>
              <a:rPr lang="en-US" sz="2000" b="1" dirty="0">
                <a:solidFill>
                  <a:srgbClr val="002060"/>
                </a:solidFill>
                <a:latin typeface="+mj-lt"/>
              </a:rPr>
              <a:t>Quantitative / Numerical</a:t>
            </a:r>
            <a:endParaRPr lang="en-US" sz="2000" dirty="0">
              <a:solidFill>
                <a:srgbClr val="002060"/>
              </a:solidFill>
              <a:latin typeface="+mj-lt"/>
            </a:endParaRPr>
          </a:p>
        </p:txBody>
      </p:sp>
      <p:sp>
        <p:nvSpPr>
          <p:cNvPr id="7" name="TextBox 6">
            <a:extLst>
              <a:ext uri="{FF2B5EF4-FFF2-40B4-BE49-F238E27FC236}">
                <a16:creationId xmlns:a16="http://schemas.microsoft.com/office/drawing/2014/main" id="{DF3099DC-8CE1-4D5E-8826-3A55611DDF77}"/>
              </a:ext>
            </a:extLst>
          </p:cNvPr>
          <p:cNvSpPr txBox="1"/>
          <p:nvPr/>
        </p:nvSpPr>
        <p:spPr>
          <a:xfrm>
            <a:off x="4237703" y="5359453"/>
            <a:ext cx="1433971" cy="707886"/>
          </a:xfrm>
          <a:prstGeom prst="rect">
            <a:avLst/>
          </a:prstGeom>
          <a:noFill/>
        </p:spPr>
        <p:txBody>
          <a:bodyPr wrap="square" rtlCol="0">
            <a:spAutoFit/>
          </a:bodyPr>
          <a:lstStyle/>
          <a:p>
            <a:r>
              <a:rPr lang="en-US" sz="2000" b="1" dirty="0">
                <a:solidFill>
                  <a:srgbClr val="002060"/>
                </a:solidFill>
                <a:latin typeface="+mj-lt"/>
              </a:rPr>
              <a:t>Relationship /Sequence</a:t>
            </a:r>
          </a:p>
        </p:txBody>
      </p:sp>
    </p:spTree>
    <p:extLst>
      <p:ext uri="{BB962C8B-B14F-4D97-AF65-F5344CB8AC3E}">
        <p14:creationId xmlns:p14="http://schemas.microsoft.com/office/powerpoint/2010/main" val="3841694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Colors</a:t>
            </a:r>
          </a:p>
        </p:txBody>
      </p:sp>
      <p:sp>
        <p:nvSpPr>
          <p:cNvPr id="3" name="Content Placeholder 2"/>
          <p:cNvSpPr>
            <a:spLocks noGrp="1"/>
          </p:cNvSpPr>
          <p:nvPr>
            <p:ph idx="1"/>
          </p:nvPr>
        </p:nvSpPr>
        <p:spPr>
          <a:xfrm>
            <a:off x="1097280" y="1451729"/>
            <a:ext cx="10058400" cy="426232"/>
          </a:xfrm>
        </p:spPr>
        <p:txBody>
          <a:bodyPr>
            <a:noAutofit/>
          </a:bodyPr>
          <a:lstStyle/>
          <a:p>
            <a:pPr>
              <a:lnSpc>
                <a:spcPct val="100000"/>
              </a:lnSpc>
              <a:spcBef>
                <a:spcPts val="0"/>
              </a:spcBef>
              <a:spcAft>
                <a:spcPts val="0"/>
              </a:spcAft>
            </a:pPr>
            <a:r>
              <a:rPr lang="en-US" dirty="0">
                <a:solidFill>
                  <a:schemeClr val="tx1"/>
                </a:solidFill>
              </a:rPr>
              <a:t>Pre-Established Common Colors Meaning </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42</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Content Placeholder 4">
            <a:extLst>
              <a:ext uri="{FF2B5EF4-FFF2-40B4-BE49-F238E27FC236}">
                <a16:creationId xmlns:a16="http://schemas.microsoft.com/office/drawing/2014/main" id="{75F2D467-CD7F-D74F-F8FD-FDEACB8F0512}"/>
              </a:ext>
            </a:extLst>
          </p:cNvPr>
          <p:cNvPicPr>
            <a:picLocks noChangeAspect="1"/>
          </p:cNvPicPr>
          <p:nvPr/>
        </p:nvPicPr>
        <p:blipFill rotWithShape="1">
          <a:blip r:embed="rId2"/>
          <a:srcRect l="8875" t="11561" r="10347" b="7985"/>
          <a:stretch/>
        </p:blipFill>
        <p:spPr>
          <a:xfrm>
            <a:off x="3637935" y="2310581"/>
            <a:ext cx="5496232" cy="3038167"/>
          </a:xfrm>
          <a:prstGeom prst="rect">
            <a:avLst/>
          </a:prstGeom>
        </p:spPr>
      </p:pic>
    </p:spTree>
    <p:extLst>
      <p:ext uri="{BB962C8B-B14F-4D97-AF65-F5344CB8AC3E}">
        <p14:creationId xmlns:p14="http://schemas.microsoft.com/office/powerpoint/2010/main" val="1531211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Title</a:t>
            </a:r>
          </a:p>
        </p:txBody>
      </p:sp>
      <p:sp>
        <p:nvSpPr>
          <p:cNvPr id="3" name="Content Placeholder 2"/>
          <p:cNvSpPr>
            <a:spLocks noGrp="1"/>
          </p:cNvSpPr>
          <p:nvPr>
            <p:ph idx="1"/>
          </p:nvPr>
        </p:nvSpPr>
        <p:spPr>
          <a:xfrm>
            <a:off x="1097280" y="1451729"/>
            <a:ext cx="10058400" cy="1345900"/>
          </a:xfrm>
        </p:spPr>
        <p:txBody>
          <a:bodyPr>
            <a:normAutofit fontScale="92500" lnSpcReduction="20000"/>
          </a:bodyPr>
          <a:lstStyle/>
          <a:p>
            <a:pPr algn="just">
              <a:lnSpc>
                <a:spcPct val="100000"/>
              </a:lnSpc>
              <a:spcBef>
                <a:spcPts val="0"/>
              </a:spcBef>
              <a:spcAft>
                <a:spcPts val="0"/>
              </a:spcAft>
            </a:pPr>
            <a:r>
              <a:rPr lang="en-US" dirty="0">
                <a:solidFill>
                  <a:schemeClr val="tx1"/>
                </a:solidFill>
              </a:rPr>
              <a:t>A concise, descriptive title can make a huge difference in garnering attention and making a chart more memorable.</a:t>
            </a:r>
          </a:p>
          <a:p>
            <a:pPr algn="just">
              <a:lnSpc>
                <a:spcPct val="100000"/>
              </a:lnSpc>
              <a:spcBef>
                <a:spcPts val="0"/>
              </a:spcBef>
              <a:spcAft>
                <a:spcPts val="0"/>
              </a:spcAft>
            </a:pPr>
            <a:r>
              <a:rPr lang="en-US" dirty="0">
                <a:solidFill>
                  <a:schemeClr val="tx1"/>
                </a:solidFill>
              </a:rPr>
              <a:t>Tips: </a:t>
            </a:r>
          </a:p>
          <a:p>
            <a:pPr algn="just">
              <a:lnSpc>
                <a:spcPct val="100000"/>
              </a:lnSpc>
              <a:spcBef>
                <a:spcPts val="0"/>
              </a:spcBef>
              <a:spcAft>
                <a:spcPts val="0"/>
              </a:spcAft>
            </a:pPr>
            <a:r>
              <a:rPr lang="en-US" dirty="0">
                <a:solidFill>
                  <a:schemeClr val="tx1"/>
                </a:solidFill>
              </a:rPr>
              <a:t>The title should get inside the users brain and spark interest (excited, scary, be controversial, drive curiosity, invoke emotion, educated or be intriguing). </a:t>
            </a:r>
          </a:p>
          <a:p>
            <a:pPr marL="0" indent="0" algn="just">
              <a:lnSpc>
                <a:spcPct val="100000"/>
              </a:lnSpc>
              <a:spcBef>
                <a:spcPts val="0"/>
              </a:spcBef>
              <a:spcAft>
                <a:spcPts val="0"/>
              </a:spcAft>
              <a:buNone/>
            </a:pPr>
            <a:endParaRPr lang="en-US"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43</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2">
            <a:extLst>
              <a:ext uri="{FF2B5EF4-FFF2-40B4-BE49-F238E27FC236}">
                <a16:creationId xmlns:a16="http://schemas.microsoft.com/office/drawing/2014/main" id="{619A07B1-8293-49E3-8364-8BB1EDE76C2A}"/>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b="22912"/>
          <a:stretch/>
        </p:blipFill>
        <p:spPr bwMode="auto">
          <a:xfrm>
            <a:off x="1300617" y="2797629"/>
            <a:ext cx="3825622" cy="33838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C105AB54-79EE-44F7-BA5D-CED3A2E1511A}"/>
              </a:ext>
            </a:extLst>
          </p:cNvPr>
          <p:cNvGrpSpPr/>
          <p:nvPr/>
        </p:nvGrpSpPr>
        <p:grpSpPr>
          <a:xfrm>
            <a:off x="6338852" y="2797629"/>
            <a:ext cx="4816828" cy="3273242"/>
            <a:chOff x="2156743" y="1989488"/>
            <a:chExt cx="7144025" cy="4774132"/>
          </a:xfrm>
        </p:grpSpPr>
        <p:pic>
          <p:nvPicPr>
            <p:cNvPr id="9" name="Picture 8">
              <a:extLst>
                <a:ext uri="{FF2B5EF4-FFF2-40B4-BE49-F238E27FC236}">
                  <a16:creationId xmlns:a16="http://schemas.microsoft.com/office/drawing/2014/main" id="{B845C854-162E-45EC-BEDE-6C9A1D2E8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743" y="1989488"/>
              <a:ext cx="7144025" cy="47741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8410D54B-912A-40DC-83AB-D0141B0615E9}"/>
                </a:ext>
              </a:extLst>
            </p:cNvPr>
            <p:cNvSpPr/>
            <p:nvPr/>
          </p:nvSpPr>
          <p:spPr>
            <a:xfrm>
              <a:off x="2156743" y="2042964"/>
              <a:ext cx="2210075" cy="35048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200" b="1" dirty="0">
                <a:solidFill>
                  <a:srgbClr val="002060"/>
                </a:solidFill>
                <a:latin typeface="+mj-lt"/>
              </a:endParaRPr>
            </a:p>
          </p:txBody>
        </p:sp>
      </p:grpSp>
      <p:grpSp>
        <p:nvGrpSpPr>
          <p:cNvPr id="11" name="Group 10">
            <a:extLst>
              <a:ext uri="{FF2B5EF4-FFF2-40B4-BE49-F238E27FC236}">
                <a16:creationId xmlns:a16="http://schemas.microsoft.com/office/drawing/2014/main" id="{E49A2985-F8D0-4D35-B848-B25B75898491}"/>
              </a:ext>
            </a:extLst>
          </p:cNvPr>
          <p:cNvGrpSpPr/>
          <p:nvPr/>
        </p:nvGrpSpPr>
        <p:grpSpPr>
          <a:xfrm>
            <a:off x="4385704" y="3365179"/>
            <a:ext cx="2166814" cy="2816292"/>
            <a:chOff x="1973112" y="4384092"/>
            <a:chExt cx="3003699" cy="4399252"/>
          </a:xfrm>
        </p:grpSpPr>
        <p:pic>
          <p:nvPicPr>
            <p:cNvPr id="12" name="Picture 11">
              <a:extLst>
                <a:ext uri="{FF2B5EF4-FFF2-40B4-BE49-F238E27FC236}">
                  <a16:creationId xmlns:a16="http://schemas.microsoft.com/office/drawing/2014/main" id="{FE92DF4F-EA43-477C-B7DE-88905FE5D7A4}"/>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73112" y="4384092"/>
              <a:ext cx="3003699" cy="4399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a:extLst>
                <a:ext uri="{FF2B5EF4-FFF2-40B4-BE49-F238E27FC236}">
                  <a16:creationId xmlns:a16="http://schemas.microsoft.com/office/drawing/2014/main" id="{3323D9C6-061C-4F54-8598-833D737BD48D}"/>
                </a:ext>
              </a:extLst>
            </p:cNvPr>
            <p:cNvSpPr/>
            <p:nvPr/>
          </p:nvSpPr>
          <p:spPr>
            <a:xfrm>
              <a:off x="2380837" y="4551796"/>
              <a:ext cx="2210075" cy="35048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200" b="1">
                <a:solidFill>
                  <a:srgbClr val="002060"/>
                </a:solidFill>
                <a:latin typeface="+mj-lt"/>
              </a:endParaRPr>
            </a:p>
          </p:txBody>
        </p:sp>
      </p:grpSp>
    </p:spTree>
    <p:extLst>
      <p:ext uri="{BB962C8B-B14F-4D97-AF65-F5344CB8AC3E}">
        <p14:creationId xmlns:p14="http://schemas.microsoft.com/office/powerpoint/2010/main" val="197598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Title</a:t>
            </a:r>
          </a:p>
        </p:txBody>
      </p:sp>
      <p:sp>
        <p:nvSpPr>
          <p:cNvPr id="3" name="Content Placeholder 2"/>
          <p:cNvSpPr>
            <a:spLocks noGrp="1"/>
          </p:cNvSpPr>
          <p:nvPr>
            <p:ph idx="1"/>
          </p:nvPr>
        </p:nvSpPr>
        <p:spPr>
          <a:xfrm>
            <a:off x="1097280" y="1451729"/>
            <a:ext cx="10058400" cy="834271"/>
          </a:xfrm>
        </p:spPr>
        <p:txBody>
          <a:bodyPr>
            <a:noAutofit/>
          </a:bodyPr>
          <a:lstStyle/>
          <a:p>
            <a:pPr algn="just">
              <a:lnSpc>
                <a:spcPct val="100000"/>
              </a:lnSpc>
              <a:spcBef>
                <a:spcPts val="0"/>
              </a:spcBef>
              <a:spcAft>
                <a:spcPts val="0"/>
              </a:spcAft>
            </a:pPr>
            <a:r>
              <a:rPr lang="en-US" dirty="0">
                <a:solidFill>
                  <a:schemeClr val="tx1"/>
                </a:solidFill>
              </a:rPr>
              <a:t>Think about </a:t>
            </a:r>
            <a:r>
              <a:rPr lang="en-US" b="1" dirty="0">
                <a:solidFill>
                  <a:schemeClr val="tx1"/>
                </a:solidFill>
              </a:rPr>
              <a:t>everywhere you have text on your dashboard </a:t>
            </a:r>
            <a:r>
              <a:rPr lang="en-US" dirty="0">
                <a:solidFill>
                  <a:schemeClr val="tx1"/>
                </a:solidFill>
              </a:rPr>
              <a:t>– are your charts and axis' labeled appropriately?</a:t>
            </a: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44</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6" name="Picture 5">
            <a:extLst>
              <a:ext uri="{FF2B5EF4-FFF2-40B4-BE49-F238E27FC236}">
                <a16:creationId xmlns:a16="http://schemas.microsoft.com/office/drawing/2014/main" id="{0CC72DC6-54C7-4518-8EA9-72F71F59627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29399" y="2034722"/>
            <a:ext cx="4651657" cy="4020765"/>
          </a:xfrm>
          <a:prstGeom prst="rect">
            <a:avLst/>
          </a:prstGeom>
        </p:spPr>
      </p:pic>
      <p:cxnSp>
        <p:nvCxnSpPr>
          <p:cNvPr id="7" name="Straight Arrow Connector 6">
            <a:extLst>
              <a:ext uri="{FF2B5EF4-FFF2-40B4-BE49-F238E27FC236}">
                <a16:creationId xmlns:a16="http://schemas.microsoft.com/office/drawing/2014/main" id="{C40C5F62-C90F-462E-A6A3-FD087ED3E8A7}"/>
              </a:ext>
            </a:extLst>
          </p:cNvPr>
          <p:cNvCxnSpPr/>
          <p:nvPr/>
        </p:nvCxnSpPr>
        <p:spPr>
          <a:xfrm flipV="1">
            <a:off x="5093153" y="5295222"/>
            <a:ext cx="1757363" cy="414337"/>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40A4C19-3291-4694-9159-5BF1F918E760}"/>
              </a:ext>
            </a:extLst>
          </p:cNvPr>
          <p:cNvCxnSpPr/>
          <p:nvPr/>
        </p:nvCxnSpPr>
        <p:spPr>
          <a:xfrm>
            <a:off x="5254284" y="2430999"/>
            <a:ext cx="1435100" cy="114300"/>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225099" y="2430999"/>
            <a:ext cx="3789352" cy="2585323"/>
          </a:xfrm>
          <a:prstGeom prst="rect">
            <a:avLst/>
          </a:prstGeom>
        </p:spPr>
        <p:txBody>
          <a:bodyPr wrap="square">
            <a:spAutoFit/>
          </a:bodyPr>
          <a:lstStyle/>
          <a:p>
            <a:pPr algn="just">
              <a:lnSpc>
                <a:spcPct val="100000"/>
              </a:lnSpc>
              <a:spcBef>
                <a:spcPts val="0"/>
              </a:spcBef>
              <a:spcAft>
                <a:spcPts val="0"/>
              </a:spcAft>
            </a:pPr>
            <a:r>
              <a:rPr lang="en-US" dirty="0"/>
              <a:t>Tips for improving tooltip: </a:t>
            </a:r>
          </a:p>
          <a:p>
            <a:pPr marL="285750" indent="-285750" algn="just">
              <a:buFont typeface="Arial" panose="020B0604020202020204" pitchFamily="34" charset="0"/>
              <a:buChar char="•"/>
            </a:pPr>
            <a:r>
              <a:rPr lang="en-US" dirty="0"/>
              <a:t>Use a proper </a:t>
            </a:r>
            <a:r>
              <a:rPr lang="en-US" b="1" dirty="0"/>
              <a:t>font</a:t>
            </a:r>
          </a:p>
          <a:p>
            <a:pPr marL="285750" indent="-285750" algn="just">
              <a:buFont typeface="Arial" panose="020B0604020202020204" pitchFamily="34" charset="0"/>
              <a:buChar char="•"/>
            </a:pPr>
            <a:r>
              <a:rPr lang="en-US" dirty="0"/>
              <a:t>Identify the most </a:t>
            </a:r>
            <a:r>
              <a:rPr lang="en-US" b="1" dirty="0"/>
              <a:t>important part of the tool tip and make it your title</a:t>
            </a:r>
          </a:p>
          <a:p>
            <a:pPr marL="285750" indent="-285750" algn="just">
              <a:buFont typeface="Arial" panose="020B0604020202020204" pitchFamily="34" charset="0"/>
              <a:buChar char="•"/>
            </a:pPr>
            <a:r>
              <a:rPr lang="en-US" dirty="0"/>
              <a:t>Change </a:t>
            </a:r>
            <a:r>
              <a:rPr lang="en-US" b="1" dirty="0"/>
              <a:t>measure</a:t>
            </a:r>
            <a:r>
              <a:rPr lang="en-US" dirty="0"/>
              <a:t> names/values to make them specific and understandable</a:t>
            </a:r>
          </a:p>
          <a:p>
            <a:pPr marL="285750" indent="-285750" algn="just">
              <a:buFont typeface="Arial" panose="020B0604020202020204" pitchFamily="34" charset="0"/>
              <a:buChar char="•"/>
            </a:pPr>
            <a:r>
              <a:rPr lang="en-US" dirty="0"/>
              <a:t>Include proper </a:t>
            </a:r>
            <a:r>
              <a:rPr lang="en-US" b="1" dirty="0"/>
              <a:t>units</a:t>
            </a:r>
          </a:p>
          <a:p>
            <a:pPr marL="285750" indent="-285750" algn="just">
              <a:buFont typeface="Arial" panose="020B0604020202020204" pitchFamily="34" charset="0"/>
              <a:buChar char="•"/>
            </a:pPr>
            <a:r>
              <a:rPr lang="en-US" dirty="0"/>
              <a:t>Remove command prompts</a:t>
            </a:r>
          </a:p>
        </p:txBody>
      </p:sp>
    </p:spTree>
    <p:extLst>
      <p:ext uri="{BB962C8B-B14F-4D97-AF65-F5344CB8AC3E}">
        <p14:creationId xmlns:p14="http://schemas.microsoft.com/office/powerpoint/2010/main" val="1024909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Common Mistakes</a:t>
            </a:r>
          </a:p>
        </p:txBody>
      </p:sp>
      <p:sp>
        <p:nvSpPr>
          <p:cNvPr id="3" name="Content Placeholder 2"/>
          <p:cNvSpPr>
            <a:spLocks noGrp="1"/>
          </p:cNvSpPr>
          <p:nvPr>
            <p:ph idx="1"/>
          </p:nvPr>
        </p:nvSpPr>
        <p:spPr>
          <a:xfrm>
            <a:off x="1097280" y="1451729"/>
            <a:ext cx="10058400" cy="3808529"/>
          </a:xfrm>
        </p:spPr>
        <p:txBody>
          <a:bodyPr>
            <a:noAutofit/>
          </a:bodyPr>
          <a:lstStyle/>
          <a:p>
            <a:pPr algn="just">
              <a:lnSpc>
                <a:spcPct val="100000"/>
              </a:lnSpc>
              <a:spcBef>
                <a:spcPts val="0"/>
              </a:spcBef>
              <a:spcAft>
                <a:spcPts val="0"/>
              </a:spcAft>
            </a:pPr>
            <a:r>
              <a:rPr lang="en-US" sz="2400" dirty="0">
                <a:solidFill>
                  <a:schemeClr val="tx1"/>
                </a:solidFill>
              </a:rPr>
              <a:t>There are a number of visual elements of every data visualization, and a handful of common mistakes people make when creating them:</a:t>
            </a:r>
          </a:p>
          <a:p>
            <a:pPr lvl="1">
              <a:lnSpc>
                <a:spcPct val="100000"/>
              </a:lnSpc>
              <a:spcBef>
                <a:spcPts val="0"/>
              </a:spcBef>
              <a:spcAft>
                <a:spcPts val="0"/>
              </a:spcAft>
            </a:pPr>
            <a:r>
              <a:rPr lang="en-US" sz="2000" dirty="0">
                <a:solidFill>
                  <a:schemeClr val="tx1"/>
                </a:solidFill>
              </a:rPr>
              <a:t>Poor color schemes</a:t>
            </a:r>
          </a:p>
          <a:p>
            <a:pPr lvl="1">
              <a:lnSpc>
                <a:spcPct val="100000"/>
              </a:lnSpc>
              <a:spcBef>
                <a:spcPts val="0"/>
              </a:spcBef>
              <a:spcAft>
                <a:spcPts val="0"/>
              </a:spcAft>
            </a:pPr>
            <a:r>
              <a:rPr lang="en-US" sz="2000" dirty="0">
                <a:solidFill>
                  <a:schemeClr val="tx1"/>
                </a:solidFill>
              </a:rPr>
              <a:t>Distracting fonts</a:t>
            </a:r>
          </a:p>
          <a:p>
            <a:pPr lvl="1">
              <a:lnSpc>
                <a:spcPct val="100000"/>
              </a:lnSpc>
              <a:spcBef>
                <a:spcPts val="0"/>
              </a:spcBef>
              <a:spcAft>
                <a:spcPts val="0"/>
              </a:spcAft>
            </a:pPr>
            <a:r>
              <a:rPr lang="en-US" sz="2000" dirty="0">
                <a:solidFill>
                  <a:schemeClr val="tx1"/>
                </a:solidFill>
              </a:rPr>
              <a:t>Many different fonts</a:t>
            </a:r>
          </a:p>
          <a:p>
            <a:pPr lvl="1">
              <a:lnSpc>
                <a:spcPct val="100000"/>
              </a:lnSpc>
              <a:spcBef>
                <a:spcPts val="0"/>
              </a:spcBef>
              <a:spcAft>
                <a:spcPts val="0"/>
              </a:spcAft>
            </a:pPr>
            <a:r>
              <a:rPr lang="en-US" sz="2000" dirty="0">
                <a:solidFill>
                  <a:schemeClr val="tx1"/>
                </a:solidFill>
              </a:rPr>
              <a:t>Sloppy alignment</a:t>
            </a:r>
          </a:p>
          <a:p>
            <a:pPr lvl="1">
              <a:lnSpc>
                <a:spcPct val="100000"/>
              </a:lnSpc>
              <a:spcBef>
                <a:spcPts val="0"/>
              </a:spcBef>
              <a:spcAft>
                <a:spcPts val="0"/>
              </a:spcAft>
            </a:pPr>
            <a:r>
              <a:rPr lang="en-US" sz="2000" dirty="0">
                <a:solidFill>
                  <a:schemeClr val="tx1"/>
                </a:solidFill>
              </a:rPr>
              <a:t>Vertical or angled labels</a:t>
            </a:r>
          </a:p>
          <a:p>
            <a:pPr lvl="1">
              <a:lnSpc>
                <a:spcPct val="100000"/>
              </a:lnSpc>
              <a:spcBef>
                <a:spcPts val="0"/>
              </a:spcBef>
              <a:spcAft>
                <a:spcPts val="0"/>
              </a:spcAft>
            </a:pPr>
            <a:r>
              <a:rPr lang="en-US" sz="2000" dirty="0">
                <a:solidFill>
                  <a:schemeClr val="tx1"/>
                </a:solidFill>
              </a:rPr>
              <a:t>Dark background colors</a:t>
            </a:r>
          </a:p>
          <a:p>
            <a:pPr lvl="1">
              <a:lnSpc>
                <a:spcPct val="100000"/>
              </a:lnSpc>
              <a:spcBef>
                <a:spcPts val="0"/>
              </a:spcBef>
              <a:spcAft>
                <a:spcPts val="0"/>
              </a:spcAft>
            </a:pPr>
            <a:r>
              <a:rPr lang="en-US" sz="2000" dirty="0">
                <a:solidFill>
                  <a:schemeClr val="tx1"/>
                </a:solidFill>
              </a:rPr>
              <a:t>Thick borders or grid lines</a:t>
            </a:r>
          </a:p>
          <a:p>
            <a:pPr lvl="1">
              <a:lnSpc>
                <a:spcPct val="100000"/>
              </a:lnSpc>
              <a:spcBef>
                <a:spcPts val="0"/>
              </a:spcBef>
              <a:spcAft>
                <a:spcPts val="0"/>
              </a:spcAft>
            </a:pPr>
            <a:r>
              <a:rPr lang="en-US" sz="2000" dirty="0">
                <a:solidFill>
                  <a:schemeClr val="tx1"/>
                </a:solidFill>
              </a:rPr>
              <a:t>Useless images and clip art</a:t>
            </a:r>
          </a:p>
          <a:p>
            <a:pPr lvl="1">
              <a:lnSpc>
                <a:spcPct val="100000"/>
              </a:lnSpc>
              <a:spcBef>
                <a:spcPts val="0"/>
              </a:spcBef>
              <a:spcAft>
                <a:spcPts val="0"/>
              </a:spcAft>
            </a:pPr>
            <a:r>
              <a:rPr lang="en-US" sz="2000" dirty="0">
                <a:solidFill>
                  <a:schemeClr val="tx1"/>
                </a:solidFill>
              </a:rPr>
              <a:t>Lazily accepting most software defaults</a:t>
            </a:r>
          </a:p>
          <a:p>
            <a:pPr>
              <a:lnSpc>
                <a:spcPct val="100000"/>
              </a:lnSpc>
              <a:spcBef>
                <a:spcPts val="0"/>
              </a:spcBef>
              <a:spcAft>
                <a:spcPts val="0"/>
              </a:spcAft>
            </a:pPr>
            <a:endParaRPr lang="en-US" sz="24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45</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spTree>
    <p:extLst>
      <p:ext uri="{BB962C8B-B14F-4D97-AF65-F5344CB8AC3E}">
        <p14:creationId xmlns:p14="http://schemas.microsoft.com/office/powerpoint/2010/main" val="389000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Categories</a:t>
            </a:r>
          </a:p>
        </p:txBody>
      </p:sp>
      <p:sp>
        <p:nvSpPr>
          <p:cNvPr id="3" name="Content Placeholder 2"/>
          <p:cNvSpPr>
            <a:spLocks noGrp="1"/>
          </p:cNvSpPr>
          <p:nvPr>
            <p:ph idx="1"/>
          </p:nvPr>
        </p:nvSpPr>
        <p:spPr>
          <a:xfrm>
            <a:off x="1097279" y="1451728"/>
            <a:ext cx="5254359" cy="4890078"/>
          </a:xfrm>
        </p:spPr>
        <p:txBody>
          <a:bodyPr>
            <a:normAutofit/>
          </a:bodyPr>
          <a:lstStyle/>
          <a:p>
            <a:pPr>
              <a:lnSpc>
                <a:spcPct val="100000"/>
              </a:lnSpc>
              <a:spcBef>
                <a:spcPts val="0"/>
              </a:spcBef>
              <a:spcAft>
                <a:spcPts val="0"/>
              </a:spcAft>
            </a:pPr>
            <a:r>
              <a:rPr lang="en-US" dirty="0">
                <a:solidFill>
                  <a:schemeClr val="tx1"/>
                </a:solidFill>
              </a:rPr>
              <a:t>Data Visualization Categories</a:t>
            </a:r>
          </a:p>
          <a:p>
            <a:pPr>
              <a:lnSpc>
                <a:spcPct val="100000"/>
              </a:lnSpc>
              <a:spcBef>
                <a:spcPts val="0"/>
              </a:spcBef>
              <a:spcAft>
                <a:spcPts val="0"/>
              </a:spcAft>
            </a:pPr>
            <a:endParaRPr lang="en-US" dirty="0">
              <a:solidFill>
                <a:schemeClr val="tx1"/>
              </a:solidFill>
            </a:endParaRPr>
          </a:p>
          <a:p>
            <a:pPr lvl="1" algn="just">
              <a:lnSpc>
                <a:spcPct val="100000"/>
              </a:lnSpc>
              <a:spcBef>
                <a:spcPts val="0"/>
              </a:spcBef>
              <a:spcAft>
                <a:spcPts val="0"/>
              </a:spcAft>
            </a:pPr>
            <a:r>
              <a:rPr lang="en-US" b="1" dirty="0">
                <a:solidFill>
                  <a:schemeClr val="tx1"/>
                </a:solidFill>
              </a:rPr>
              <a:t>Geospatial visualizations</a:t>
            </a:r>
            <a:r>
              <a:rPr lang="en-US" dirty="0">
                <a:solidFill>
                  <a:schemeClr val="tx1"/>
                </a:solidFill>
              </a:rPr>
              <a:t>: convey various data points in relation to physical, real-world locations.</a:t>
            </a:r>
          </a:p>
          <a:p>
            <a:pPr lvl="1" algn="just">
              <a:lnSpc>
                <a:spcPct val="100000"/>
              </a:lnSpc>
              <a:spcBef>
                <a:spcPts val="0"/>
              </a:spcBef>
              <a:spcAft>
                <a:spcPts val="0"/>
              </a:spcAft>
            </a:pPr>
            <a:endParaRPr lang="en-US" b="1" dirty="0">
              <a:solidFill>
                <a:schemeClr val="tx1"/>
              </a:solidFill>
            </a:endParaRPr>
          </a:p>
          <a:p>
            <a:pPr lvl="1" algn="just">
              <a:lnSpc>
                <a:spcPct val="100000"/>
              </a:lnSpc>
              <a:spcBef>
                <a:spcPts val="0"/>
              </a:spcBef>
              <a:spcAft>
                <a:spcPts val="0"/>
              </a:spcAft>
            </a:pPr>
            <a:r>
              <a:rPr lang="en-US" b="1" dirty="0">
                <a:solidFill>
                  <a:schemeClr val="tx1"/>
                </a:solidFill>
              </a:rPr>
              <a:t>Hierarchical visualizations</a:t>
            </a:r>
            <a:r>
              <a:rPr lang="en-US" dirty="0">
                <a:solidFill>
                  <a:schemeClr val="tx1"/>
                </a:solidFill>
              </a:rPr>
              <a:t>: organize groups within larger groups, and are often used to display clusters of information. </a:t>
            </a:r>
          </a:p>
          <a:p>
            <a:pPr lvl="1" algn="just">
              <a:lnSpc>
                <a:spcPct val="100000"/>
              </a:lnSpc>
              <a:spcBef>
                <a:spcPts val="0"/>
              </a:spcBef>
              <a:spcAft>
                <a:spcPts val="0"/>
              </a:spcAft>
            </a:pPr>
            <a:endParaRPr lang="en-US" b="1" dirty="0">
              <a:solidFill>
                <a:schemeClr val="tx1"/>
              </a:solidFill>
            </a:endParaRPr>
          </a:p>
          <a:p>
            <a:pPr lvl="1" algn="just">
              <a:lnSpc>
                <a:spcPct val="100000"/>
              </a:lnSpc>
              <a:spcBef>
                <a:spcPts val="0"/>
              </a:spcBef>
              <a:spcAft>
                <a:spcPts val="0"/>
              </a:spcAft>
            </a:pPr>
            <a:r>
              <a:rPr lang="en-US" b="1" dirty="0">
                <a:solidFill>
                  <a:schemeClr val="tx1"/>
                </a:solidFill>
              </a:rPr>
              <a:t>Multidimensional or 3D visualizations</a:t>
            </a:r>
            <a:r>
              <a:rPr lang="en-US" dirty="0">
                <a:solidFill>
                  <a:schemeClr val="tx1"/>
                </a:solidFill>
              </a:rPr>
              <a:t>: used to </a:t>
            </a:r>
            <a:r>
              <a:rPr lang="en-US" dirty="0">
                <a:solidFill>
                  <a:srgbClr val="C00000"/>
                </a:solidFill>
              </a:rPr>
              <a:t>depict two or more variables</a:t>
            </a:r>
            <a:r>
              <a:rPr lang="en-US" dirty="0">
                <a:solidFill>
                  <a:schemeClr val="tx1"/>
                </a:solidFill>
              </a:rPr>
              <a:t>. </a:t>
            </a:r>
          </a:p>
          <a:p>
            <a:pPr lvl="1" algn="just">
              <a:lnSpc>
                <a:spcPct val="100000"/>
              </a:lnSpc>
              <a:spcBef>
                <a:spcPts val="0"/>
              </a:spcBef>
              <a:spcAft>
                <a:spcPts val="0"/>
              </a:spcAft>
            </a:pPr>
            <a:endParaRPr lang="en-US" b="1" dirty="0">
              <a:solidFill>
                <a:schemeClr val="tx1"/>
              </a:solidFill>
            </a:endParaRPr>
          </a:p>
          <a:p>
            <a:pPr lvl="1" algn="just">
              <a:lnSpc>
                <a:spcPct val="100000"/>
              </a:lnSpc>
              <a:spcBef>
                <a:spcPts val="0"/>
              </a:spcBef>
              <a:spcAft>
                <a:spcPts val="0"/>
              </a:spcAft>
            </a:pPr>
            <a:r>
              <a:rPr lang="en-US" b="1" dirty="0">
                <a:solidFill>
                  <a:srgbClr val="002060"/>
                </a:solidFill>
              </a:rPr>
              <a:t>Temporal data visualizations</a:t>
            </a:r>
            <a:r>
              <a:rPr lang="en-US" dirty="0">
                <a:solidFill>
                  <a:schemeClr val="tx1"/>
                </a:solidFill>
              </a:rPr>
              <a:t>: linear and one-dimensional. </a:t>
            </a:r>
          </a:p>
          <a:p>
            <a:pPr lvl="1" algn="just">
              <a:lnSpc>
                <a:spcPct val="100000"/>
              </a:lnSpc>
              <a:spcBef>
                <a:spcPts val="0"/>
              </a:spcBef>
              <a:spcAft>
                <a:spcPts val="0"/>
              </a:spcAft>
            </a:pPr>
            <a:endParaRPr lang="en-US" dirty="0">
              <a:solidFill>
                <a:schemeClr val="tx1"/>
              </a:solidFill>
            </a:endParaRPr>
          </a:p>
          <a:p>
            <a:pPr lvl="1" algn="just">
              <a:lnSpc>
                <a:spcPct val="100000"/>
              </a:lnSpc>
              <a:spcBef>
                <a:spcPts val="0"/>
              </a:spcBef>
              <a:spcAft>
                <a:spcPts val="0"/>
              </a:spcAft>
            </a:pPr>
            <a:r>
              <a:rPr lang="en-US" b="1" dirty="0">
                <a:solidFill>
                  <a:schemeClr val="tx1"/>
                </a:solidFill>
              </a:rPr>
              <a:t>Network visualizations</a:t>
            </a:r>
            <a:r>
              <a:rPr lang="en-US" dirty="0">
                <a:solidFill>
                  <a:schemeClr val="tx1"/>
                </a:solidFill>
              </a:rPr>
              <a:t>: show the relationships and connections between </a:t>
            </a:r>
            <a:r>
              <a:rPr lang="en-US" dirty="0">
                <a:solidFill>
                  <a:srgbClr val="C00000"/>
                </a:solidFill>
              </a:rPr>
              <a:t>multiple datasets</a:t>
            </a:r>
            <a:r>
              <a:rPr lang="en-US" dirty="0">
                <a:solidFill>
                  <a:schemeClr val="tx1"/>
                </a:solidFill>
              </a:rPr>
              <a:t>. </a:t>
            </a:r>
          </a:p>
          <a:p>
            <a:pPr lvl="1" algn="just">
              <a:lnSpc>
                <a:spcPct val="100000"/>
              </a:lnSpc>
              <a:spcBef>
                <a:spcPts val="0"/>
              </a:spcBef>
              <a:spcAft>
                <a:spcPts val="0"/>
              </a:spcAft>
            </a:pPr>
            <a:endParaRPr lang="en-US" dirty="0">
              <a:solidFill>
                <a:schemeClr val="tx1"/>
              </a:solidFill>
            </a:endParaRPr>
          </a:p>
          <a:p>
            <a:pPr lvl="1" algn="just">
              <a:lnSpc>
                <a:spcPct val="100000"/>
              </a:lnSpc>
              <a:spcBef>
                <a:spcPts val="0"/>
              </a:spcBef>
              <a:spcAft>
                <a:spcPts val="0"/>
              </a:spcAft>
            </a:pPr>
            <a:endParaRPr lang="en-US" dirty="0">
              <a:solidFill>
                <a:schemeClr val="tx1"/>
              </a:solidFill>
            </a:endParaRPr>
          </a:p>
          <a:p>
            <a:pPr>
              <a:lnSpc>
                <a:spcPct val="100000"/>
              </a:lnSpc>
              <a:spcBef>
                <a:spcPts val="0"/>
              </a:spcBef>
              <a:spcAft>
                <a:spcPts val="0"/>
              </a:spcAft>
            </a:pPr>
            <a:endParaRPr lang="en-US"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5</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5" name="Picture 4"/>
          <p:cNvPicPr>
            <a:picLocks noChangeAspect="1"/>
          </p:cNvPicPr>
          <p:nvPr/>
        </p:nvPicPr>
        <p:blipFill rotWithShape="1">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l="15096" t="4335" r="10848" b="10739"/>
          <a:stretch/>
        </p:blipFill>
        <p:spPr>
          <a:xfrm>
            <a:off x="6440128" y="1405889"/>
            <a:ext cx="4715551" cy="4857750"/>
          </a:xfrm>
          <a:prstGeom prst="rect">
            <a:avLst/>
          </a:prstGeom>
        </p:spPr>
      </p:pic>
    </p:spTree>
    <p:extLst>
      <p:ext uri="{BB962C8B-B14F-4D97-AF65-F5344CB8AC3E}">
        <p14:creationId xmlns:p14="http://schemas.microsoft.com/office/powerpoint/2010/main" val="1571157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Categories</a:t>
            </a:r>
          </a:p>
        </p:txBody>
      </p:sp>
      <p:sp>
        <p:nvSpPr>
          <p:cNvPr id="3" name="Content Placeholder 2"/>
          <p:cNvSpPr>
            <a:spLocks noGrp="1"/>
          </p:cNvSpPr>
          <p:nvPr>
            <p:ph idx="1"/>
          </p:nvPr>
        </p:nvSpPr>
        <p:spPr>
          <a:xfrm>
            <a:off x="1097280" y="1451729"/>
            <a:ext cx="3976379" cy="4685120"/>
          </a:xfrm>
        </p:spPr>
        <p:txBody>
          <a:bodyPr>
            <a:noAutofit/>
          </a:bodyPr>
          <a:lstStyle/>
          <a:p>
            <a:pPr>
              <a:lnSpc>
                <a:spcPct val="100000"/>
              </a:lnSpc>
              <a:spcBef>
                <a:spcPts val="0"/>
              </a:spcBef>
              <a:spcAft>
                <a:spcPts val="0"/>
              </a:spcAft>
            </a:pPr>
            <a:r>
              <a:rPr lang="en-US" b="1" dirty="0">
                <a:solidFill>
                  <a:schemeClr val="tx1"/>
                </a:solidFill>
              </a:rPr>
              <a:t>Geospatial Data Visualizations</a:t>
            </a:r>
          </a:p>
          <a:p>
            <a:pPr algn="just">
              <a:lnSpc>
                <a:spcPct val="100000"/>
              </a:lnSpc>
              <a:spcBef>
                <a:spcPts val="0"/>
              </a:spcBef>
              <a:spcAft>
                <a:spcPts val="0"/>
              </a:spcAft>
            </a:pPr>
            <a:r>
              <a:rPr lang="en-US" sz="1800" dirty="0">
                <a:solidFill>
                  <a:schemeClr val="tx1"/>
                </a:solidFill>
              </a:rPr>
              <a:t>Geospatial (or spatial) visualizations </a:t>
            </a:r>
            <a:r>
              <a:rPr lang="en-US" sz="1800" dirty="0">
                <a:solidFill>
                  <a:srgbClr val="002060"/>
                </a:solidFill>
              </a:rPr>
              <a:t>overlay familiar maps with data points</a:t>
            </a:r>
            <a:r>
              <a:rPr lang="en-US" sz="1800" dirty="0">
                <a:solidFill>
                  <a:schemeClr val="tx1"/>
                </a:solidFill>
              </a:rPr>
              <a:t>. Geospatial data visualizations have a long history, too, as it was used for navigation before computational analysis came along.</a:t>
            </a:r>
          </a:p>
          <a:p>
            <a:pPr algn="just">
              <a:lnSpc>
                <a:spcPct val="100000"/>
              </a:lnSpc>
              <a:spcBef>
                <a:spcPts val="0"/>
              </a:spcBef>
              <a:spcAft>
                <a:spcPts val="0"/>
              </a:spcAft>
            </a:pPr>
            <a:endParaRPr lang="en-US" dirty="0">
              <a:solidFill>
                <a:schemeClr val="tx1"/>
              </a:solidFill>
            </a:endParaRPr>
          </a:p>
          <a:p>
            <a:pPr algn="just">
              <a:lnSpc>
                <a:spcPct val="100000"/>
              </a:lnSpc>
              <a:spcBef>
                <a:spcPts val="0"/>
              </a:spcBef>
              <a:spcAft>
                <a:spcPts val="0"/>
              </a:spcAft>
            </a:pPr>
            <a:r>
              <a:rPr lang="en-US" b="1" dirty="0">
                <a:solidFill>
                  <a:schemeClr val="tx1"/>
                </a:solidFill>
              </a:rPr>
              <a:t>Examples of geospatial data visualizations</a:t>
            </a:r>
          </a:p>
          <a:p>
            <a:pPr lvl="1" algn="just">
              <a:lnSpc>
                <a:spcPct val="100000"/>
              </a:lnSpc>
              <a:spcBef>
                <a:spcPts val="0"/>
              </a:spcBef>
              <a:spcAft>
                <a:spcPts val="0"/>
              </a:spcAft>
            </a:pPr>
            <a:r>
              <a:rPr lang="en-US" dirty="0">
                <a:solidFill>
                  <a:schemeClr val="tx1"/>
                </a:solidFill>
              </a:rPr>
              <a:t>Flow map</a:t>
            </a:r>
          </a:p>
          <a:p>
            <a:pPr lvl="1" algn="just">
              <a:lnSpc>
                <a:spcPct val="100000"/>
              </a:lnSpc>
              <a:spcBef>
                <a:spcPts val="0"/>
              </a:spcBef>
              <a:spcAft>
                <a:spcPts val="0"/>
              </a:spcAft>
            </a:pPr>
            <a:r>
              <a:rPr lang="en-US" dirty="0">
                <a:solidFill>
                  <a:schemeClr val="tx1"/>
                </a:solidFill>
              </a:rPr>
              <a:t>Density map</a:t>
            </a:r>
          </a:p>
          <a:p>
            <a:pPr lvl="1" algn="just">
              <a:lnSpc>
                <a:spcPct val="100000"/>
              </a:lnSpc>
              <a:spcBef>
                <a:spcPts val="0"/>
              </a:spcBef>
              <a:spcAft>
                <a:spcPts val="0"/>
              </a:spcAft>
            </a:pPr>
            <a:r>
              <a:rPr lang="en-US" dirty="0">
                <a:solidFill>
                  <a:schemeClr val="tx1"/>
                </a:solidFill>
              </a:rPr>
              <a:t>Cartogram</a:t>
            </a:r>
          </a:p>
          <a:p>
            <a:pPr lvl="1" algn="just">
              <a:lnSpc>
                <a:spcPct val="100000"/>
              </a:lnSpc>
              <a:spcBef>
                <a:spcPts val="0"/>
              </a:spcBef>
              <a:spcAft>
                <a:spcPts val="0"/>
              </a:spcAft>
            </a:pPr>
            <a:r>
              <a:rPr lang="en-US" dirty="0">
                <a:solidFill>
                  <a:schemeClr val="tx1"/>
                </a:solidFill>
              </a:rPr>
              <a:t>Heat-map</a:t>
            </a:r>
          </a:p>
          <a:p>
            <a:pPr lvl="1" algn="just">
              <a:lnSpc>
                <a:spcPct val="100000"/>
              </a:lnSpc>
              <a:spcBef>
                <a:spcPts val="0"/>
              </a:spcBef>
              <a:spcAft>
                <a:spcPts val="0"/>
              </a:spcAft>
            </a:pPr>
            <a:r>
              <a:rPr lang="en-US" dirty="0">
                <a:solidFill>
                  <a:schemeClr val="tx1"/>
                </a:solidFill>
              </a:rPr>
              <a:t>Symbol map</a:t>
            </a:r>
          </a:p>
          <a:p>
            <a:pPr>
              <a:lnSpc>
                <a:spcPct val="100000"/>
              </a:lnSpc>
              <a:spcBef>
                <a:spcPts val="0"/>
              </a:spcBef>
              <a:spcAft>
                <a:spcPts val="0"/>
              </a:spcAft>
            </a:pPr>
            <a:endParaRPr lang="en-US" sz="16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6</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87" y="1707938"/>
            <a:ext cx="2693720" cy="15281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5359" y="1606976"/>
            <a:ext cx="2156251" cy="162907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0611"/>
          <a:stretch/>
        </p:blipFill>
        <p:spPr>
          <a:xfrm>
            <a:off x="5513664" y="4150730"/>
            <a:ext cx="2330860" cy="20835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377" y="3504418"/>
            <a:ext cx="2879127" cy="2745658"/>
          </a:xfrm>
          <a:prstGeom prst="rect">
            <a:avLst/>
          </a:prstGeom>
        </p:spPr>
      </p:pic>
      <p:sp>
        <p:nvSpPr>
          <p:cNvPr id="12" name="Rectangle 11"/>
          <p:cNvSpPr/>
          <p:nvPr/>
        </p:nvSpPr>
        <p:spPr>
          <a:xfrm>
            <a:off x="7290343" y="1419435"/>
            <a:ext cx="1099083" cy="369332"/>
          </a:xfrm>
          <a:prstGeom prst="rect">
            <a:avLst/>
          </a:prstGeom>
        </p:spPr>
        <p:txBody>
          <a:bodyPr wrap="none">
            <a:spAutoFit/>
          </a:bodyPr>
          <a:lstStyle/>
          <a:p>
            <a:pPr algn="just"/>
            <a:r>
              <a:rPr lang="en-US" dirty="0">
                <a:solidFill>
                  <a:srgbClr val="002060"/>
                </a:solidFill>
              </a:rPr>
              <a:t>Flow map</a:t>
            </a:r>
          </a:p>
        </p:txBody>
      </p:sp>
      <p:sp>
        <p:nvSpPr>
          <p:cNvPr id="13" name="Rectangle 12"/>
          <p:cNvSpPr/>
          <p:nvPr/>
        </p:nvSpPr>
        <p:spPr>
          <a:xfrm>
            <a:off x="10130586" y="1422310"/>
            <a:ext cx="888385" cy="369332"/>
          </a:xfrm>
          <a:prstGeom prst="rect">
            <a:avLst/>
          </a:prstGeom>
        </p:spPr>
        <p:txBody>
          <a:bodyPr wrap="none">
            <a:spAutoFit/>
          </a:bodyPr>
          <a:lstStyle/>
          <a:p>
            <a:r>
              <a:rPr lang="en-US" dirty="0">
                <a:solidFill>
                  <a:srgbClr val="002060"/>
                </a:solidFill>
              </a:rPr>
              <a:t>Density</a:t>
            </a:r>
          </a:p>
        </p:txBody>
      </p:sp>
      <p:sp>
        <p:nvSpPr>
          <p:cNvPr id="14" name="Rectangle 13"/>
          <p:cNvSpPr/>
          <p:nvPr/>
        </p:nvSpPr>
        <p:spPr>
          <a:xfrm>
            <a:off x="6702970" y="3894932"/>
            <a:ext cx="1174745" cy="369332"/>
          </a:xfrm>
          <a:prstGeom prst="rect">
            <a:avLst/>
          </a:prstGeom>
        </p:spPr>
        <p:txBody>
          <a:bodyPr wrap="none">
            <a:spAutoFit/>
          </a:bodyPr>
          <a:lstStyle/>
          <a:p>
            <a:r>
              <a:rPr lang="en-US" dirty="0">
                <a:solidFill>
                  <a:srgbClr val="002060"/>
                </a:solidFill>
              </a:rPr>
              <a:t>Cartogram</a:t>
            </a:r>
          </a:p>
        </p:txBody>
      </p:sp>
      <p:sp>
        <p:nvSpPr>
          <p:cNvPr id="15" name="Rectangle 14"/>
          <p:cNvSpPr/>
          <p:nvPr/>
        </p:nvSpPr>
        <p:spPr>
          <a:xfrm>
            <a:off x="8047092" y="3504418"/>
            <a:ext cx="1046569" cy="369332"/>
          </a:xfrm>
          <a:prstGeom prst="rect">
            <a:avLst/>
          </a:prstGeom>
        </p:spPr>
        <p:txBody>
          <a:bodyPr wrap="none">
            <a:spAutoFit/>
          </a:bodyPr>
          <a:lstStyle/>
          <a:p>
            <a:pPr algn="just"/>
            <a:r>
              <a:rPr lang="en-US" dirty="0" err="1">
                <a:solidFill>
                  <a:srgbClr val="002060"/>
                </a:solidFill>
              </a:rPr>
              <a:t>Heatmap</a:t>
            </a:r>
            <a:endParaRPr lang="en-US" dirty="0">
              <a:solidFill>
                <a:srgbClr val="002060"/>
              </a:solidFill>
            </a:endParaRP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9308" y="4231535"/>
            <a:ext cx="2717636" cy="1772125"/>
          </a:xfrm>
          <a:prstGeom prst="rect">
            <a:avLst/>
          </a:prstGeom>
        </p:spPr>
      </p:pic>
      <p:sp>
        <p:nvSpPr>
          <p:cNvPr id="17" name="Rectangle 16"/>
          <p:cNvSpPr/>
          <p:nvPr/>
        </p:nvSpPr>
        <p:spPr>
          <a:xfrm>
            <a:off x="3951441" y="5818994"/>
            <a:ext cx="1342419" cy="369332"/>
          </a:xfrm>
          <a:prstGeom prst="rect">
            <a:avLst/>
          </a:prstGeom>
        </p:spPr>
        <p:txBody>
          <a:bodyPr wrap="none">
            <a:spAutoFit/>
          </a:bodyPr>
          <a:lstStyle/>
          <a:p>
            <a:pPr algn="just"/>
            <a:r>
              <a:rPr lang="en-US" dirty="0">
                <a:solidFill>
                  <a:srgbClr val="002060"/>
                </a:solidFill>
              </a:rPr>
              <a:t>Symbol map</a:t>
            </a:r>
          </a:p>
        </p:txBody>
      </p:sp>
    </p:spTree>
    <p:extLst>
      <p:ext uri="{BB962C8B-B14F-4D97-AF65-F5344CB8AC3E}">
        <p14:creationId xmlns:p14="http://schemas.microsoft.com/office/powerpoint/2010/main" val="2264692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Categories</a:t>
            </a:r>
          </a:p>
        </p:txBody>
      </p:sp>
      <p:sp>
        <p:nvSpPr>
          <p:cNvPr id="3" name="Content Placeholder 2"/>
          <p:cNvSpPr>
            <a:spLocks noGrp="1"/>
          </p:cNvSpPr>
          <p:nvPr>
            <p:ph idx="1"/>
          </p:nvPr>
        </p:nvSpPr>
        <p:spPr>
          <a:xfrm>
            <a:off x="1097280" y="1451729"/>
            <a:ext cx="4900397" cy="3316916"/>
          </a:xfrm>
        </p:spPr>
        <p:txBody>
          <a:bodyPr>
            <a:noAutofit/>
          </a:bodyPr>
          <a:lstStyle/>
          <a:p>
            <a:pPr>
              <a:lnSpc>
                <a:spcPct val="100000"/>
              </a:lnSpc>
              <a:spcBef>
                <a:spcPts val="0"/>
              </a:spcBef>
              <a:spcAft>
                <a:spcPts val="0"/>
              </a:spcAft>
            </a:pPr>
            <a:r>
              <a:rPr lang="en-US" b="1" dirty="0">
                <a:solidFill>
                  <a:schemeClr val="tx1"/>
                </a:solidFill>
              </a:rPr>
              <a:t>Hierarchical Data Visualizations </a:t>
            </a:r>
          </a:p>
          <a:p>
            <a:pPr algn="just">
              <a:lnSpc>
                <a:spcPct val="100000"/>
              </a:lnSpc>
              <a:spcBef>
                <a:spcPts val="0"/>
              </a:spcBef>
              <a:spcAft>
                <a:spcPts val="0"/>
              </a:spcAft>
            </a:pPr>
            <a:r>
              <a:rPr lang="en-US" sz="1800" dirty="0">
                <a:solidFill>
                  <a:schemeClr val="tx1"/>
                </a:solidFill>
              </a:rPr>
              <a:t>Order a collection of items that link back to a parent item (used to display a cluster of information, especially if it flows from a single origin point). </a:t>
            </a:r>
          </a:p>
          <a:p>
            <a:pPr marL="0" indent="0">
              <a:lnSpc>
                <a:spcPct val="100000"/>
              </a:lnSpc>
              <a:spcBef>
                <a:spcPts val="0"/>
              </a:spcBef>
              <a:spcAft>
                <a:spcPts val="0"/>
              </a:spcAft>
              <a:buNone/>
            </a:pPr>
            <a:endParaRPr lang="en-US" dirty="0">
              <a:solidFill>
                <a:schemeClr val="tx1"/>
              </a:solidFill>
            </a:endParaRPr>
          </a:p>
          <a:p>
            <a:pPr>
              <a:lnSpc>
                <a:spcPct val="100000"/>
              </a:lnSpc>
              <a:spcBef>
                <a:spcPts val="0"/>
              </a:spcBef>
              <a:spcAft>
                <a:spcPts val="0"/>
              </a:spcAft>
            </a:pPr>
            <a:r>
              <a:rPr lang="en-US" dirty="0">
                <a:solidFill>
                  <a:schemeClr val="tx1"/>
                </a:solidFill>
              </a:rPr>
              <a:t>Examples of hierarchical data visualizations</a:t>
            </a:r>
          </a:p>
          <a:p>
            <a:pPr lvl="1">
              <a:lnSpc>
                <a:spcPct val="100000"/>
              </a:lnSpc>
              <a:spcBef>
                <a:spcPts val="0"/>
              </a:spcBef>
              <a:spcAft>
                <a:spcPts val="0"/>
              </a:spcAft>
            </a:pPr>
            <a:r>
              <a:rPr lang="en-US" dirty="0">
                <a:solidFill>
                  <a:schemeClr val="tx1"/>
                </a:solidFill>
              </a:rPr>
              <a:t>Tree map or diagram</a:t>
            </a:r>
          </a:p>
          <a:p>
            <a:pPr lvl="1">
              <a:lnSpc>
                <a:spcPct val="100000"/>
              </a:lnSpc>
              <a:spcBef>
                <a:spcPts val="0"/>
              </a:spcBef>
              <a:spcAft>
                <a:spcPts val="0"/>
              </a:spcAft>
            </a:pPr>
            <a:r>
              <a:rPr lang="en-US" dirty="0">
                <a:solidFill>
                  <a:schemeClr val="tx1"/>
                </a:solidFill>
              </a:rPr>
              <a:t>Ring charts</a:t>
            </a:r>
          </a:p>
          <a:p>
            <a:pPr lvl="1">
              <a:lnSpc>
                <a:spcPct val="100000"/>
              </a:lnSpc>
              <a:spcBef>
                <a:spcPts val="0"/>
              </a:spcBef>
              <a:spcAft>
                <a:spcPts val="0"/>
              </a:spcAft>
            </a:pPr>
            <a:r>
              <a:rPr lang="en-US" dirty="0">
                <a:solidFill>
                  <a:schemeClr val="tx1"/>
                </a:solidFill>
              </a:rPr>
              <a:t>Sunburst diagrams</a:t>
            </a:r>
          </a:p>
          <a:p>
            <a:pPr>
              <a:lnSpc>
                <a:spcPct val="100000"/>
              </a:lnSpc>
              <a:spcBef>
                <a:spcPts val="0"/>
              </a:spcBef>
              <a:spcAft>
                <a:spcPts val="0"/>
              </a:spcAft>
            </a:pPr>
            <a:endParaRPr lang="en-US"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7</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861" y="1707937"/>
            <a:ext cx="4725347" cy="207138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6757" y="4323946"/>
            <a:ext cx="2249451" cy="177588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541" y="3552468"/>
            <a:ext cx="1792889" cy="2658599"/>
          </a:xfrm>
          <a:prstGeom prst="rect">
            <a:avLst/>
          </a:prstGeom>
        </p:spPr>
      </p:pic>
      <p:sp>
        <p:nvSpPr>
          <p:cNvPr id="9" name="Rectangle 8"/>
          <p:cNvSpPr/>
          <p:nvPr/>
        </p:nvSpPr>
        <p:spPr>
          <a:xfrm>
            <a:off x="6982128" y="1451729"/>
            <a:ext cx="1113125" cy="369332"/>
          </a:xfrm>
          <a:prstGeom prst="rect">
            <a:avLst/>
          </a:prstGeom>
        </p:spPr>
        <p:txBody>
          <a:bodyPr wrap="none">
            <a:spAutoFit/>
          </a:bodyPr>
          <a:lstStyle/>
          <a:p>
            <a:r>
              <a:rPr lang="en-US" dirty="0">
                <a:solidFill>
                  <a:srgbClr val="002060"/>
                </a:solidFill>
              </a:rPr>
              <a:t>Tree map </a:t>
            </a:r>
          </a:p>
        </p:txBody>
      </p:sp>
      <p:sp>
        <p:nvSpPr>
          <p:cNvPr id="10" name="Rectangle 9"/>
          <p:cNvSpPr/>
          <p:nvPr/>
        </p:nvSpPr>
        <p:spPr>
          <a:xfrm>
            <a:off x="8740041" y="4015306"/>
            <a:ext cx="593432" cy="369332"/>
          </a:xfrm>
          <a:prstGeom prst="rect">
            <a:avLst/>
          </a:prstGeom>
        </p:spPr>
        <p:txBody>
          <a:bodyPr wrap="none">
            <a:spAutoFit/>
          </a:bodyPr>
          <a:lstStyle/>
          <a:p>
            <a:r>
              <a:rPr lang="en-US" dirty="0">
                <a:solidFill>
                  <a:srgbClr val="002060"/>
                </a:solidFill>
              </a:rPr>
              <a:t>Ring</a:t>
            </a:r>
          </a:p>
        </p:txBody>
      </p:sp>
      <p:sp>
        <p:nvSpPr>
          <p:cNvPr id="11" name="Rectangle 10"/>
          <p:cNvSpPr/>
          <p:nvPr/>
        </p:nvSpPr>
        <p:spPr>
          <a:xfrm>
            <a:off x="5617430" y="5730496"/>
            <a:ext cx="1018099" cy="369332"/>
          </a:xfrm>
          <a:prstGeom prst="rect">
            <a:avLst/>
          </a:prstGeom>
        </p:spPr>
        <p:txBody>
          <a:bodyPr wrap="none">
            <a:spAutoFit/>
          </a:bodyPr>
          <a:lstStyle/>
          <a:p>
            <a:r>
              <a:rPr lang="en-US" dirty="0">
                <a:solidFill>
                  <a:srgbClr val="002060"/>
                </a:solidFill>
              </a:rPr>
              <a:t>Sunburst</a:t>
            </a:r>
          </a:p>
        </p:txBody>
      </p:sp>
    </p:spTree>
    <p:extLst>
      <p:ext uri="{BB962C8B-B14F-4D97-AF65-F5344CB8AC3E}">
        <p14:creationId xmlns:p14="http://schemas.microsoft.com/office/powerpoint/2010/main" val="2681299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Categories</a:t>
            </a:r>
          </a:p>
        </p:txBody>
      </p:sp>
      <p:sp>
        <p:nvSpPr>
          <p:cNvPr id="3" name="Content Placeholder 2"/>
          <p:cNvSpPr>
            <a:spLocks noGrp="1"/>
          </p:cNvSpPr>
          <p:nvPr>
            <p:ph idx="1"/>
          </p:nvPr>
        </p:nvSpPr>
        <p:spPr>
          <a:xfrm>
            <a:off x="1097280" y="1451729"/>
            <a:ext cx="5156036" cy="4685120"/>
          </a:xfrm>
        </p:spPr>
        <p:txBody>
          <a:bodyPr>
            <a:noAutofit/>
          </a:bodyPr>
          <a:lstStyle/>
          <a:p>
            <a:pPr>
              <a:lnSpc>
                <a:spcPct val="100000"/>
              </a:lnSpc>
              <a:spcBef>
                <a:spcPts val="0"/>
              </a:spcBef>
              <a:spcAft>
                <a:spcPts val="0"/>
              </a:spcAft>
            </a:pPr>
            <a:r>
              <a:rPr lang="en-US" sz="2400" b="1" dirty="0">
                <a:solidFill>
                  <a:schemeClr val="tx1"/>
                </a:solidFill>
              </a:rPr>
              <a:t>Temporal Data Visualization </a:t>
            </a:r>
          </a:p>
          <a:p>
            <a:pPr algn="just">
              <a:lnSpc>
                <a:spcPct val="100000"/>
              </a:lnSpc>
              <a:spcBef>
                <a:spcPts val="0"/>
              </a:spcBef>
              <a:spcAft>
                <a:spcPts val="0"/>
              </a:spcAft>
            </a:pPr>
            <a:r>
              <a:rPr lang="en-US" dirty="0">
                <a:solidFill>
                  <a:schemeClr val="tx1"/>
                </a:solidFill>
              </a:rPr>
              <a:t>Commonly used to show information like housing market fluctuations  or visualize gains and losses.</a:t>
            </a:r>
          </a:p>
          <a:p>
            <a:pPr algn="just">
              <a:lnSpc>
                <a:spcPct val="100000"/>
              </a:lnSpc>
              <a:spcBef>
                <a:spcPts val="0"/>
              </a:spcBef>
              <a:spcAft>
                <a:spcPts val="0"/>
              </a:spcAft>
            </a:pPr>
            <a:endParaRPr lang="en-US" sz="2400" dirty="0">
              <a:solidFill>
                <a:schemeClr val="tx1"/>
              </a:solidFill>
            </a:endParaRPr>
          </a:p>
          <a:p>
            <a:pPr algn="just">
              <a:lnSpc>
                <a:spcPct val="100000"/>
              </a:lnSpc>
              <a:spcBef>
                <a:spcPts val="0"/>
              </a:spcBef>
              <a:spcAft>
                <a:spcPts val="0"/>
              </a:spcAft>
            </a:pPr>
            <a:r>
              <a:rPr lang="en-US" b="1" dirty="0">
                <a:solidFill>
                  <a:schemeClr val="tx1"/>
                </a:solidFill>
              </a:rPr>
              <a:t>Examples of temporal data visualizations</a:t>
            </a:r>
          </a:p>
          <a:p>
            <a:pPr lvl="1" algn="just">
              <a:lnSpc>
                <a:spcPct val="100000"/>
              </a:lnSpc>
              <a:spcBef>
                <a:spcPts val="0"/>
              </a:spcBef>
              <a:spcAft>
                <a:spcPts val="0"/>
              </a:spcAft>
            </a:pPr>
            <a:r>
              <a:rPr lang="en-US" sz="2000" dirty="0">
                <a:solidFill>
                  <a:schemeClr val="tx1"/>
                </a:solidFill>
              </a:rPr>
              <a:t>Bar chart</a:t>
            </a:r>
          </a:p>
          <a:p>
            <a:pPr lvl="1" algn="just">
              <a:lnSpc>
                <a:spcPct val="100000"/>
              </a:lnSpc>
              <a:spcBef>
                <a:spcPts val="0"/>
              </a:spcBef>
              <a:spcAft>
                <a:spcPts val="0"/>
              </a:spcAft>
            </a:pPr>
            <a:r>
              <a:rPr lang="en-US" sz="2000" dirty="0">
                <a:solidFill>
                  <a:schemeClr val="tx1"/>
                </a:solidFill>
              </a:rPr>
              <a:t>Line chart</a:t>
            </a:r>
          </a:p>
          <a:p>
            <a:pPr lvl="1" algn="just">
              <a:lnSpc>
                <a:spcPct val="100000"/>
              </a:lnSpc>
              <a:spcBef>
                <a:spcPts val="0"/>
              </a:spcBef>
              <a:spcAft>
                <a:spcPts val="0"/>
              </a:spcAft>
            </a:pPr>
            <a:r>
              <a:rPr lang="en-US" sz="2000" dirty="0">
                <a:solidFill>
                  <a:schemeClr val="tx1"/>
                </a:solidFill>
              </a:rPr>
              <a:t>Scatter plots</a:t>
            </a:r>
          </a:p>
          <a:p>
            <a:pPr lvl="1" algn="just">
              <a:lnSpc>
                <a:spcPct val="100000"/>
              </a:lnSpc>
              <a:spcBef>
                <a:spcPts val="0"/>
              </a:spcBef>
              <a:spcAft>
                <a:spcPts val="0"/>
              </a:spcAft>
            </a:pPr>
            <a:r>
              <a:rPr lang="en-US" sz="2000" dirty="0">
                <a:solidFill>
                  <a:schemeClr val="tx1"/>
                </a:solidFill>
              </a:rPr>
              <a:t>Polar area diagram</a:t>
            </a:r>
          </a:p>
          <a:p>
            <a:pPr lvl="1" algn="just">
              <a:lnSpc>
                <a:spcPct val="100000"/>
              </a:lnSpc>
              <a:spcBef>
                <a:spcPts val="0"/>
              </a:spcBef>
              <a:spcAft>
                <a:spcPts val="0"/>
              </a:spcAft>
            </a:pPr>
            <a:r>
              <a:rPr lang="en-US" sz="2000" dirty="0">
                <a:solidFill>
                  <a:schemeClr val="tx1"/>
                </a:solidFill>
              </a:rPr>
              <a:t>Time series sequence (Line chart)</a:t>
            </a:r>
          </a:p>
          <a:p>
            <a:pPr lvl="1" algn="just">
              <a:lnSpc>
                <a:spcPct val="100000"/>
              </a:lnSpc>
              <a:spcBef>
                <a:spcPts val="0"/>
              </a:spcBef>
              <a:spcAft>
                <a:spcPts val="0"/>
              </a:spcAft>
            </a:pPr>
            <a:r>
              <a:rPr lang="en-US" sz="2000" dirty="0">
                <a:solidFill>
                  <a:schemeClr val="tx1"/>
                </a:solidFill>
              </a:rPr>
              <a:t>Timelines</a:t>
            </a:r>
          </a:p>
          <a:p>
            <a:pPr lvl="1" algn="just">
              <a:lnSpc>
                <a:spcPct val="100000"/>
              </a:lnSpc>
              <a:spcBef>
                <a:spcPts val="0"/>
              </a:spcBef>
              <a:spcAft>
                <a:spcPts val="0"/>
              </a:spcAft>
            </a:pPr>
            <a:r>
              <a:rPr lang="en-US" sz="2000" dirty="0">
                <a:solidFill>
                  <a:schemeClr val="tx1"/>
                </a:solidFill>
              </a:rPr>
              <a:t>Gantt chart</a:t>
            </a:r>
          </a:p>
          <a:p>
            <a:pPr algn="just">
              <a:lnSpc>
                <a:spcPct val="100000"/>
              </a:lnSpc>
              <a:spcBef>
                <a:spcPts val="0"/>
              </a:spcBef>
              <a:spcAft>
                <a:spcPts val="0"/>
              </a:spcAft>
            </a:pPr>
            <a:endParaRPr lang="en-US" sz="24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8</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52" y="1693829"/>
            <a:ext cx="2197457" cy="10972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7903" y="1693829"/>
            <a:ext cx="2187473" cy="109728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921" t="10378" r="52121" b="10257"/>
          <a:stretch/>
        </p:blipFill>
        <p:spPr>
          <a:xfrm>
            <a:off x="6003215" y="3263724"/>
            <a:ext cx="2202425" cy="109728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19279" t="13065" r="15899" b="7366"/>
          <a:stretch/>
        </p:blipFill>
        <p:spPr>
          <a:xfrm>
            <a:off x="8877903" y="3181247"/>
            <a:ext cx="1857984" cy="135062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3376" y="4719484"/>
            <a:ext cx="2952163" cy="1294098"/>
          </a:xfrm>
          <a:prstGeom prst="rect">
            <a:avLst/>
          </a:prstGeom>
        </p:spPr>
      </p:pic>
      <p:pic>
        <p:nvPicPr>
          <p:cNvPr id="13" name="Picture 12"/>
          <p:cNvPicPr>
            <a:picLocks noChangeAspect="1"/>
          </p:cNvPicPr>
          <p:nvPr/>
        </p:nvPicPr>
        <p:blipFill>
          <a:blip r:embed="rId7"/>
          <a:stretch>
            <a:fillRect/>
          </a:stretch>
        </p:blipFill>
        <p:spPr>
          <a:xfrm>
            <a:off x="8218331" y="4892901"/>
            <a:ext cx="2877168" cy="1205853"/>
          </a:xfrm>
          <a:prstGeom prst="rect">
            <a:avLst/>
          </a:prstGeom>
        </p:spPr>
      </p:pic>
      <p:sp>
        <p:nvSpPr>
          <p:cNvPr id="14" name="Rectangle 13"/>
          <p:cNvSpPr/>
          <p:nvPr/>
        </p:nvSpPr>
        <p:spPr>
          <a:xfrm>
            <a:off x="7685305" y="1509163"/>
            <a:ext cx="1040670" cy="369332"/>
          </a:xfrm>
          <a:prstGeom prst="rect">
            <a:avLst/>
          </a:prstGeom>
        </p:spPr>
        <p:txBody>
          <a:bodyPr wrap="none">
            <a:spAutoFit/>
          </a:bodyPr>
          <a:lstStyle/>
          <a:p>
            <a:r>
              <a:rPr lang="en-US" dirty="0">
                <a:solidFill>
                  <a:srgbClr val="002060"/>
                </a:solidFill>
              </a:rPr>
              <a:t>Bar chart</a:t>
            </a:r>
          </a:p>
        </p:txBody>
      </p:sp>
      <p:sp>
        <p:nvSpPr>
          <p:cNvPr id="16" name="Rectangle 15"/>
          <p:cNvSpPr/>
          <p:nvPr/>
        </p:nvSpPr>
        <p:spPr>
          <a:xfrm>
            <a:off x="10013840" y="1451729"/>
            <a:ext cx="1112805" cy="369332"/>
          </a:xfrm>
          <a:prstGeom prst="rect">
            <a:avLst/>
          </a:prstGeom>
        </p:spPr>
        <p:txBody>
          <a:bodyPr wrap="none">
            <a:spAutoFit/>
          </a:bodyPr>
          <a:lstStyle/>
          <a:p>
            <a:r>
              <a:rPr lang="en-US">
                <a:solidFill>
                  <a:srgbClr val="002060"/>
                </a:solidFill>
              </a:rPr>
              <a:t>Line chart</a:t>
            </a:r>
            <a:endParaRPr lang="en-US" dirty="0">
              <a:solidFill>
                <a:srgbClr val="002060"/>
              </a:solidFill>
            </a:endParaRPr>
          </a:p>
        </p:txBody>
      </p:sp>
      <p:sp>
        <p:nvSpPr>
          <p:cNvPr id="17" name="Rectangle 16"/>
          <p:cNvSpPr/>
          <p:nvPr/>
        </p:nvSpPr>
        <p:spPr>
          <a:xfrm>
            <a:off x="6925579" y="3149589"/>
            <a:ext cx="838499" cy="369332"/>
          </a:xfrm>
          <a:prstGeom prst="rect">
            <a:avLst/>
          </a:prstGeom>
        </p:spPr>
        <p:txBody>
          <a:bodyPr wrap="none">
            <a:spAutoFit/>
          </a:bodyPr>
          <a:lstStyle/>
          <a:p>
            <a:r>
              <a:rPr lang="en-US" dirty="0">
                <a:solidFill>
                  <a:srgbClr val="002060"/>
                </a:solidFill>
              </a:rPr>
              <a:t>Scatter</a:t>
            </a:r>
          </a:p>
        </p:txBody>
      </p:sp>
      <p:sp>
        <p:nvSpPr>
          <p:cNvPr id="18" name="Rectangle 17"/>
          <p:cNvSpPr/>
          <p:nvPr/>
        </p:nvSpPr>
        <p:spPr>
          <a:xfrm>
            <a:off x="9978381" y="2974170"/>
            <a:ext cx="1183722" cy="369332"/>
          </a:xfrm>
          <a:prstGeom prst="rect">
            <a:avLst/>
          </a:prstGeom>
        </p:spPr>
        <p:txBody>
          <a:bodyPr wrap="none">
            <a:spAutoFit/>
          </a:bodyPr>
          <a:lstStyle/>
          <a:p>
            <a:r>
              <a:rPr lang="en-US" dirty="0">
                <a:solidFill>
                  <a:srgbClr val="002060"/>
                </a:solidFill>
              </a:rPr>
              <a:t>Polar area </a:t>
            </a:r>
          </a:p>
        </p:txBody>
      </p:sp>
      <p:sp>
        <p:nvSpPr>
          <p:cNvPr id="19" name="Rectangle 18"/>
          <p:cNvSpPr/>
          <p:nvPr/>
        </p:nvSpPr>
        <p:spPr>
          <a:xfrm>
            <a:off x="6873191" y="4708235"/>
            <a:ext cx="1082348" cy="369332"/>
          </a:xfrm>
          <a:prstGeom prst="rect">
            <a:avLst/>
          </a:prstGeom>
        </p:spPr>
        <p:txBody>
          <a:bodyPr wrap="none">
            <a:spAutoFit/>
          </a:bodyPr>
          <a:lstStyle/>
          <a:p>
            <a:r>
              <a:rPr lang="en-US" dirty="0">
                <a:solidFill>
                  <a:srgbClr val="002060"/>
                </a:solidFill>
              </a:rPr>
              <a:t>Timelines</a:t>
            </a:r>
          </a:p>
        </p:txBody>
      </p:sp>
      <p:sp>
        <p:nvSpPr>
          <p:cNvPr id="20" name="Rectangle 19"/>
          <p:cNvSpPr/>
          <p:nvPr/>
        </p:nvSpPr>
        <p:spPr>
          <a:xfrm>
            <a:off x="10450626" y="4568012"/>
            <a:ext cx="711477" cy="369332"/>
          </a:xfrm>
          <a:prstGeom prst="rect">
            <a:avLst/>
          </a:prstGeom>
        </p:spPr>
        <p:txBody>
          <a:bodyPr wrap="none">
            <a:spAutoFit/>
          </a:bodyPr>
          <a:lstStyle/>
          <a:p>
            <a:r>
              <a:rPr lang="en-US" dirty="0">
                <a:solidFill>
                  <a:srgbClr val="002060"/>
                </a:solidFill>
              </a:rPr>
              <a:t>Gantt</a:t>
            </a:r>
          </a:p>
        </p:txBody>
      </p:sp>
    </p:spTree>
    <p:extLst>
      <p:ext uri="{BB962C8B-B14F-4D97-AF65-F5344CB8AC3E}">
        <p14:creationId xmlns:p14="http://schemas.microsoft.com/office/powerpoint/2010/main" val="4217343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Categories</a:t>
            </a:r>
          </a:p>
        </p:txBody>
      </p:sp>
      <p:sp>
        <p:nvSpPr>
          <p:cNvPr id="3" name="Content Placeholder 2"/>
          <p:cNvSpPr>
            <a:spLocks noGrp="1"/>
          </p:cNvSpPr>
          <p:nvPr>
            <p:ph idx="1"/>
          </p:nvPr>
        </p:nvSpPr>
        <p:spPr>
          <a:xfrm>
            <a:off x="1097280" y="1451729"/>
            <a:ext cx="4988888" cy="4685120"/>
          </a:xfrm>
        </p:spPr>
        <p:txBody>
          <a:bodyPr>
            <a:noAutofit/>
          </a:bodyPr>
          <a:lstStyle/>
          <a:p>
            <a:pPr>
              <a:lnSpc>
                <a:spcPct val="100000"/>
              </a:lnSpc>
              <a:spcBef>
                <a:spcPts val="0"/>
              </a:spcBef>
              <a:spcAft>
                <a:spcPts val="0"/>
              </a:spcAft>
            </a:pPr>
            <a:r>
              <a:rPr lang="en-US" b="1" dirty="0">
                <a:solidFill>
                  <a:schemeClr val="tx1"/>
                </a:solidFill>
              </a:rPr>
              <a:t>Multidimensional Data Visualizations </a:t>
            </a:r>
          </a:p>
          <a:p>
            <a:pPr algn="just">
              <a:lnSpc>
                <a:spcPct val="100000"/>
              </a:lnSpc>
              <a:spcBef>
                <a:spcPts val="0"/>
              </a:spcBef>
              <a:spcAft>
                <a:spcPts val="0"/>
              </a:spcAft>
            </a:pPr>
            <a:r>
              <a:rPr lang="en-US" dirty="0">
                <a:solidFill>
                  <a:schemeClr val="tx1"/>
                </a:solidFill>
              </a:rPr>
              <a:t>Drill down and filter the data.</a:t>
            </a:r>
          </a:p>
          <a:p>
            <a:pPr algn="just">
              <a:lnSpc>
                <a:spcPct val="100000"/>
              </a:lnSpc>
              <a:spcBef>
                <a:spcPts val="0"/>
              </a:spcBef>
              <a:spcAft>
                <a:spcPts val="0"/>
              </a:spcAft>
            </a:pPr>
            <a:endParaRPr lang="en-US" dirty="0">
              <a:solidFill>
                <a:schemeClr val="tx1"/>
              </a:solidFill>
            </a:endParaRPr>
          </a:p>
          <a:p>
            <a:pPr algn="just">
              <a:lnSpc>
                <a:spcPct val="100000"/>
              </a:lnSpc>
              <a:spcBef>
                <a:spcPts val="0"/>
              </a:spcBef>
              <a:spcAft>
                <a:spcPts val="0"/>
              </a:spcAft>
            </a:pPr>
            <a:r>
              <a:rPr lang="en-US" dirty="0">
                <a:solidFill>
                  <a:schemeClr val="tx1"/>
                </a:solidFill>
              </a:rPr>
              <a:t>This is the best type of visual to use:</a:t>
            </a:r>
          </a:p>
          <a:p>
            <a:pPr lvl="1" algn="just">
              <a:lnSpc>
                <a:spcPct val="100000"/>
              </a:lnSpc>
              <a:spcBef>
                <a:spcPts val="0"/>
              </a:spcBef>
              <a:spcAft>
                <a:spcPts val="0"/>
              </a:spcAft>
            </a:pPr>
            <a:r>
              <a:rPr lang="en-US" dirty="0">
                <a:solidFill>
                  <a:schemeClr val="tx1"/>
                </a:solidFill>
              </a:rPr>
              <a:t>Break down your data in a number of ways to capture the key takeaways.</a:t>
            </a:r>
          </a:p>
          <a:p>
            <a:pPr lvl="1" algn="just">
              <a:lnSpc>
                <a:spcPct val="100000"/>
              </a:lnSpc>
              <a:spcBef>
                <a:spcPts val="0"/>
              </a:spcBef>
              <a:spcAft>
                <a:spcPts val="0"/>
              </a:spcAft>
            </a:pPr>
            <a:r>
              <a:rPr lang="en-US" dirty="0">
                <a:solidFill>
                  <a:schemeClr val="tx1"/>
                </a:solidFill>
              </a:rPr>
              <a:t>Most vibrant and eye-catching visualization type.</a:t>
            </a:r>
          </a:p>
          <a:p>
            <a:pPr>
              <a:lnSpc>
                <a:spcPct val="100000"/>
              </a:lnSpc>
              <a:spcBef>
                <a:spcPts val="0"/>
              </a:spcBef>
              <a:spcAft>
                <a:spcPts val="0"/>
              </a:spcAft>
            </a:pPr>
            <a:endParaRPr lang="en-US" dirty="0">
              <a:solidFill>
                <a:schemeClr val="tx1"/>
              </a:solidFill>
            </a:endParaRPr>
          </a:p>
          <a:p>
            <a:pPr>
              <a:lnSpc>
                <a:spcPct val="100000"/>
              </a:lnSpc>
              <a:spcBef>
                <a:spcPts val="0"/>
              </a:spcBef>
              <a:spcAft>
                <a:spcPts val="0"/>
              </a:spcAft>
            </a:pPr>
            <a:r>
              <a:rPr lang="en-US" sz="1800" b="1" dirty="0">
                <a:solidFill>
                  <a:schemeClr val="tx1"/>
                </a:solidFill>
              </a:rPr>
              <a:t>Examples of multidimensional data visualizations</a:t>
            </a:r>
          </a:p>
          <a:p>
            <a:pPr lvl="1">
              <a:lnSpc>
                <a:spcPct val="100000"/>
              </a:lnSpc>
              <a:spcBef>
                <a:spcPts val="0"/>
              </a:spcBef>
              <a:spcAft>
                <a:spcPts val="0"/>
              </a:spcAft>
            </a:pPr>
            <a:r>
              <a:rPr lang="en-US" dirty="0">
                <a:solidFill>
                  <a:schemeClr val="tx1"/>
                </a:solidFill>
              </a:rPr>
              <a:t>Scatter plots</a:t>
            </a:r>
          </a:p>
          <a:p>
            <a:pPr lvl="1">
              <a:lnSpc>
                <a:spcPct val="100000"/>
              </a:lnSpc>
              <a:spcBef>
                <a:spcPts val="0"/>
              </a:spcBef>
              <a:spcAft>
                <a:spcPts val="0"/>
              </a:spcAft>
            </a:pPr>
            <a:r>
              <a:rPr lang="en-US" dirty="0">
                <a:solidFill>
                  <a:schemeClr val="tx1"/>
                </a:solidFill>
              </a:rPr>
              <a:t>Pie charts</a:t>
            </a:r>
          </a:p>
          <a:p>
            <a:pPr lvl="1">
              <a:lnSpc>
                <a:spcPct val="100000"/>
              </a:lnSpc>
              <a:spcBef>
                <a:spcPts val="0"/>
              </a:spcBef>
              <a:spcAft>
                <a:spcPts val="0"/>
              </a:spcAft>
            </a:pPr>
            <a:r>
              <a:rPr lang="en-US" dirty="0">
                <a:solidFill>
                  <a:schemeClr val="tx1"/>
                </a:solidFill>
              </a:rPr>
              <a:t>Venn diagrams</a:t>
            </a:r>
          </a:p>
          <a:p>
            <a:pPr lvl="1">
              <a:lnSpc>
                <a:spcPct val="100000"/>
              </a:lnSpc>
              <a:spcBef>
                <a:spcPts val="0"/>
              </a:spcBef>
              <a:spcAft>
                <a:spcPts val="0"/>
              </a:spcAft>
            </a:pPr>
            <a:r>
              <a:rPr lang="en-US" dirty="0">
                <a:solidFill>
                  <a:schemeClr val="tx1"/>
                </a:solidFill>
              </a:rPr>
              <a:t>Stacked bar graphs</a:t>
            </a:r>
          </a:p>
          <a:p>
            <a:pPr lvl="1">
              <a:lnSpc>
                <a:spcPct val="100000"/>
              </a:lnSpc>
              <a:spcBef>
                <a:spcPts val="0"/>
              </a:spcBef>
              <a:spcAft>
                <a:spcPts val="0"/>
              </a:spcAft>
            </a:pPr>
            <a:r>
              <a:rPr lang="en-US" dirty="0">
                <a:solidFill>
                  <a:schemeClr val="tx1"/>
                </a:solidFill>
              </a:rPr>
              <a:t>Histograms</a:t>
            </a:r>
          </a:p>
          <a:p>
            <a:pPr>
              <a:lnSpc>
                <a:spcPct val="100000"/>
              </a:lnSpc>
              <a:spcBef>
                <a:spcPts val="0"/>
              </a:spcBef>
              <a:spcAft>
                <a:spcPts val="0"/>
              </a:spcAft>
            </a:pPr>
            <a:endParaRPr lang="en-US" sz="1600" dirty="0">
              <a:solidFill>
                <a:schemeClr val="tx1"/>
              </a:solidFill>
            </a:endParaRPr>
          </a:p>
        </p:txBody>
      </p:sp>
      <p:sp>
        <p:nvSpPr>
          <p:cNvPr id="4" name="Slide Number Placeholder 3"/>
          <p:cNvSpPr>
            <a:spLocks noGrp="1"/>
          </p:cNvSpPr>
          <p:nvPr>
            <p:ph type="sldNum" sz="quarter" idx="12"/>
          </p:nvPr>
        </p:nvSpPr>
        <p:spPr>
          <a:xfrm>
            <a:off x="9900458" y="6459785"/>
            <a:ext cx="2163723" cy="365125"/>
          </a:xfrm>
          <a:prstGeom prst="horizontalScroll">
            <a:avLst/>
          </a:prstGeom>
          <a:noFill/>
        </p:spPr>
        <p:style>
          <a:lnRef idx="3">
            <a:schemeClr val="lt1"/>
          </a:lnRef>
          <a:fillRef idx="1">
            <a:schemeClr val="dk1"/>
          </a:fillRef>
          <a:effectRef idx="1">
            <a:schemeClr val="dk1"/>
          </a:effectRef>
          <a:fontRef idx="minor">
            <a:schemeClr val="lt1"/>
          </a:fontRef>
        </p:style>
        <p:txBody>
          <a:bodyPr vert="horz" lIns="91440" tIns="45720" rIns="91440" bIns="45720" rtlCol="0" anchor="ctr"/>
          <a:lstStyle/>
          <a:p>
            <a:fld id="{D57F1E4F-1CFF-5643-939E-217C01CDF565}" type="slidenum">
              <a:rPr lang="en-US" sz="2000">
                <a:solidFill>
                  <a:schemeClr val="tx1"/>
                </a:solidFill>
              </a:rPr>
              <a:pPr/>
              <a:t>9</a:t>
            </a:fld>
            <a:endParaRPr lang="en-US" sz="2000" dirty="0">
              <a:solidFill>
                <a:schemeClr val="tx1"/>
              </a:solidFill>
            </a:endParaRPr>
          </a:p>
        </p:txBody>
      </p:sp>
      <p:sp>
        <p:nvSpPr>
          <p:cNvPr id="8" name="Rectangle 7"/>
          <p:cNvSpPr/>
          <p:nvPr/>
        </p:nvSpPr>
        <p:spPr>
          <a:xfrm>
            <a:off x="248165" y="6457681"/>
            <a:ext cx="2525050" cy="369332"/>
          </a:xfrm>
          <a:prstGeom prst="rect">
            <a:avLst/>
          </a:prstGeom>
        </p:spPr>
        <p:txBody>
          <a:bodyPr wrap="none">
            <a:spAutoFit/>
          </a:bodyPr>
          <a:lstStyle/>
          <a:p>
            <a:r>
              <a:rPr lang="en-US" dirty="0">
                <a:latin typeface="Algerian" panose="04020705040A02060702" pitchFamily="82" charset="0"/>
              </a:rPr>
              <a:t>Data Visualization</a:t>
            </a:r>
          </a:p>
        </p:txBody>
      </p:sp>
      <p:pic>
        <p:nvPicPr>
          <p:cNvPr id="7" name="Picture 6"/>
          <p:cNvPicPr>
            <a:picLocks noChangeAspect="1"/>
          </p:cNvPicPr>
          <p:nvPr/>
        </p:nvPicPr>
        <p:blipFill>
          <a:blip r:embed="rId2"/>
          <a:stretch>
            <a:fillRect/>
          </a:stretch>
        </p:blipFill>
        <p:spPr>
          <a:xfrm>
            <a:off x="8146530" y="2009891"/>
            <a:ext cx="2964400" cy="170584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8997" y="4387021"/>
            <a:ext cx="3109684" cy="169728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072" y="4387021"/>
            <a:ext cx="1879925" cy="1648153"/>
          </a:xfrm>
          <a:prstGeom prst="rect">
            <a:avLst/>
          </a:prstGeom>
        </p:spPr>
      </p:pic>
      <p:pic>
        <p:nvPicPr>
          <p:cNvPr id="11" name="Picture 10"/>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4062" t="11648" r="32798" b="13142"/>
          <a:stretch/>
        </p:blipFill>
        <p:spPr>
          <a:xfrm>
            <a:off x="6239072" y="1884268"/>
            <a:ext cx="1907458" cy="1897626"/>
          </a:xfrm>
          <a:prstGeom prst="rect">
            <a:avLst/>
          </a:prstGeom>
        </p:spPr>
      </p:pic>
      <p:sp>
        <p:nvSpPr>
          <p:cNvPr id="12" name="Rectangle 11"/>
          <p:cNvSpPr/>
          <p:nvPr/>
        </p:nvSpPr>
        <p:spPr>
          <a:xfrm>
            <a:off x="7409800" y="1761264"/>
            <a:ext cx="471604" cy="369332"/>
          </a:xfrm>
          <a:prstGeom prst="rect">
            <a:avLst/>
          </a:prstGeom>
        </p:spPr>
        <p:txBody>
          <a:bodyPr wrap="none">
            <a:spAutoFit/>
          </a:bodyPr>
          <a:lstStyle/>
          <a:p>
            <a:r>
              <a:rPr lang="en-US" dirty="0">
                <a:solidFill>
                  <a:srgbClr val="002060"/>
                </a:solidFill>
              </a:rPr>
              <a:t>Pie</a:t>
            </a:r>
          </a:p>
        </p:txBody>
      </p:sp>
      <p:sp>
        <p:nvSpPr>
          <p:cNvPr id="13" name="Rectangle 12"/>
          <p:cNvSpPr/>
          <p:nvPr/>
        </p:nvSpPr>
        <p:spPr>
          <a:xfrm>
            <a:off x="10447222" y="1699602"/>
            <a:ext cx="663708" cy="369332"/>
          </a:xfrm>
          <a:prstGeom prst="rect">
            <a:avLst/>
          </a:prstGeom>
        </p:spPr>
        <p:txBody>
          <a:bodyPr wrap="none">
            <a:spAutoFit/>
          </a:bodyPr>
          <a:lstStyle/>
          <a:p>
            <a:r>
              <a:rPr lang="en-US" dirty="0">
                <a:solidFill>
                  <a:srgbClr val="002060"/>
                </a:solidFill>
              </a:rPr>
              <a:t>Venn</a:t>
            </a:r>
          </a:p>
        </p:txBody>
      </p:sp>
      <p:sp>
        <p:nvSpPr>
          <p:cNvPr id="14" name="Rectangle 13"/>
          <p:cNvSpPr/>
          <p:nvPr/>
        </p:nvSpPr>
        <p:spPr>
          <a:xfrm>
            <a:off x="9810990" y="4124234"/>
            <a:ext cx="1272464" cy="369332"/>
          </a:xfrm>
          <a:prstGeom prst="rect">
            <a:avLst/>
          </a:prstGeom>
        </p:spPr>
        <p:txBody>
          <a:bodyPr wrap="none">
            <a:spAutoFit/>
          </a:bodyPr>
          <a:lstStyle/>
          <a:p>
            <a:r>
              <a:rPr lang="en-US" dirty="0">
                <a:solidFill>
                  <a:srgbClr val="002060"/>
                </a:solidFill>
              </a:rPr>
              <a:t>Stacked bar</a:t>
            </a:r>
          </a:p>
        </p:txBody>
      </p:sp>
      <p:sp>
        <p:nvSpPr>
          <p:cNvPr id="15" name="Rectangle 14"/>
          <p:cNvSpPr/>
          <p:nvPr/>
        </p:nvSpPr>
        <p:spPr>
          <a:xfrm>
            <a:off x="6575452" y="4202355"/>
            <a:ext cx="1144929" cy="369332"/>
          </a:xfrm>
          <a:prstGeom prst="rect">
            <a:avLst/>
          </a:prstGeom>
        </p:spPr>
        <p:txBody>
          <a:bodyPr wrap="none">
            <a:spAutoFit/>
          </a:bodyPr>
          <a:lstStyle/>
          <a:p>
            <a:r>
              <a:rPr lang="en-US" dirty="0">
                <a:solidFill>
                  <a:srgbClr val="002060"/>
                </a:solidFill>
              </a:rPr>
              <a:t>Histogram</a:t>
            </a:r>
          </a:p>
        </p:txBody>
      </p:sp>
    </p:spTree>
    <p:extLst>
      <p:ext uri="{BB962C8B-B14F-4D97-AF65-F5344CB8AC3E}">
        <p14:creationId xmlns:p14="http://schemas.microsoft.com/office/powerpoint/2010/main" val="2876386184"/>
      </p:ext>
    </p:extLst>
  </p:cSld>
  <p:clrMapOvr>
    <a:masterClrMapping/>
  </p:clrMapOvr>
</p:sld>
</file>

<file path=ppt/theme/theme1.xml><?xml version="1.0" encoding="utf-8"?>
<a:theme xmlns:a="http://schemas.openxmlformats.org/drawingml/2006/main" name="Retrospec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3257</TotalTime>
  <Words>3060</Words>
  <Application>Microsoft Office PowerPoint</Application>
  <PresentationFormat>Widescreen</PresentationFormat>
  <Paragraphs>449</Paragraphs>
  <Slides>45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ＭＳ Ｐゴシック</vt:lpstr>
      <vt:lpstr>Algerian</vt:lpstr>
      <vt:lpstr>Arial</vt:lpstr>
      <vt:lpstr>BentonSans Book</vt:lpstr>
      <vt:lpstr>Calibri</vt:lpstr>
      <vt:lpstr>Calibri Light</vt:lpstr>
      <vt:lpstr>Helvetica</vt:lpstr>
      <vt:lpstr>Wingdings</vt:lpstr>
      <vt:lpstr>Retrospect</vt:lpstr>
      <vt:lpstr>Data Visualization </vt:lpstr>
      <vt:lpstr>Definition</vt:lpstr>
      <vt:lpstr>Definition</vt:lpstr>
      <vt:lpstr>Significances</vt:lpstr>
      <vt:lpstr>Categories</vt:lpstr>
      <vt:lpstr>Categories</vt:lpstr>
      <vt:lpstr>Categories</vt:lpstr>
      <vt:lpstr>Categories</vt:lpstr>
      <vt:lpstr>Categories</vt:lpstr>
      <vt:lpstr>Categories</vt:lpstr>
      <vt:lpstr>Purposes</vt:lpstr>
      <vt:lpstr>Purposes</vt:lpstr>
      <vt:lpstr>Purposes</vt:lpstr>
      <vt:lpstr>Purposes</vt:lpstr>
      <vt:lpstr>Purposes</vt:lpstr>
      <vt:lpstr>Common Charts</vt:lpstr>
      <vt:lpstr>Common Charts</vt:lpstr>
      <vt:lpstr>Dashboard</vt:lpstr>
      <vt:lpstr>Dashboard</vt:lpstr>
      <vt:lpstr>Dashboard</vt:lpstr>
      <vt:lpstr>Dashboard</vt:lpstr>
      <vt:lpstr>Dashboard</vt:lpstr>
      <vt:lpstr>Visual Practices</vt:lpstr>
      <vt:lpstr>Visual Practices</vt:lpstr>
      <vt:lpstr>Visual Practices</vt:lpstr>
      <vt:lpstr>Layout</vt:lpstr>
      <vt:lpstr>Layout</vt:lpstr>
      <vt:lpstr>Layout</vt:lpstr>
      <vt:lpstr>Layout</vt:lpstr>
      <vt:lpstr>Layout</vt:lpstr>
      <vt:lpstr>Pre-attentive Principles </vt:lpstr>
      <vt:lpstr>Shapes and Colors</vt:lpstr>
      <vt:lpstr>Shapes and Colors</vt:lpstr>
      <vt:lpstr>Shapes and Colors</vt:lpstr>
      <vt:lpstr>Shapes and Colors</vt:lpstr>
      <vt:lpstr>Shapes and Colors</vt:lpstr>
      <vt:lpstr>Colors</vt:lpstr>
      <vt:lpstr>Colors</vt:lpstr>
      <vt:lpstr>Colors</vt:lpstr>
      <vt:lpstr>Colors</vt:lpstr>
      <vt:lpstr>Colors</vt:lpstr>
      <vt:lpstr>Colors</vt:lpstr>
      <vt:lpstr>Title</vt:lpstr>
      <vt:lpstr>Title</vt:lpstr>
      <vt:lpstr>Common Mistakes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Yousef</dc:creator>
  <cp:lastModifiedBy>Dr. Nadeem Ali. Eladaileh</cp:lastModifiedBy>
  <cp:revision>244</cp:revision>
  <dcterms:created xsi:type="dcterms:W3CDTF">2020-10-25T19:37:17Z</dcterms:created>
  <dcterms:modified xsi:type="dcterms:W3CDTF">2025-03-08T14:58:06Z</dcterms:modified>
</cp:coreProperties>
</file>